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6"/>
  </p:sldMasterIdLst>
  <p:notesMasterIdLst>
    <p:notesMasterId r:id="rId22"/>
  </p:notesMasterIdLst>
  <p:handoutMasterIdLst>
    <p:handoutMasterId r:id="rId23"/>
  </p:handoutMasterIdLst>
  <p:sldIdLst>
    <p:sldId id="2060" r:id="rId7"/>
    <p:sldId id="2063" r:id="rId8"/>
    <p:sldId id="2074" r:id="rId9"/>
    <p:sldId id="2079" r:id="rId10"/>
    <p:sldId id="2075" r:id="rId11"/>
    <p:sldId id="2073" r:id="rId12"/>
    <p:sldId id="2066" r:id="rId13"/>
    <p:sldId id="2078" r:id="rId14"/>
    <p:sldId id="2083" r:id="rId15"/>
    <p:sldId id="2084" r:id="rId16"/>
    <p:sldId id="2077" r:id="rId17"/>
    <p:sldId id="2085" r:id="rId18"/>
    <p:sldId id="2080" r:id="rId19"/>
    <p:sldId id="2081" r:id="rId20"/>
    <p:sldId id="2072" r:id="rId21"/>
  </p:sldIdLst>
  <p:sldSz cx="12195175" cy="6858000"/>
  <p:notesSz cx="6858000" cy="9144000"/>
  <p:embeddedFontLst>
    <p:embeddedFont>
      <p:font typeface="72 Brand" panose="020B0504030603020204" pitchFamily="34" charset="0"/>
      <p:regular r:id="rId24"/>
      <p:bold r:id="rId25"/>
      <p:italic r:id="rId26"/>
      <p:boldItalic r:id="rId27"/>
    </p:embeddedFont>
    <p:embeddedFont>
      <p:font typeface="72 Brand Book" panose="020B0404030603020204" pitchFamily="34" charset="0"/>
      <p:regular r:id="rId28"/>
      <p:italic r:id="rId29"/>
    </p:embeddedFont>
    <p:embeddedFont>
      <p:font typeface="72 Brand Medium" panose="020B0504030603020204" pitchFamily="34" charset="0"/>
      <p:regular r:id="rId30"/>
      <p:italic r:id="rId31"/>
    </p:embeddedFont>
  </p:embeddedFontLst>
  <p:custDataLst>
    <p:tags r:id="rId32"/>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661" userDrawn="1">
          <p15:clr>
            <a:srgbClr val="A4A3A4"/>
          </p15:clr>
        </p15:guide>
        <p15:guide id="3" orient="horz" pos="2047" userDrawn="1">
          <p15:clr>
            <a:srgbClr val="A4A3A4"/>
          </p15:clr>
        </p15:guide>
        <p15:guide id="5" orient="horz" pos="2659" userDrawn="1">
          <p15:clr>
            <a:srgbClr val="A4A3A4"/>
          </p15:clr>
        </p15:guide>
        <p15:guide id="6" orient="horz" pos="2886" userDrawn="1">
          <p15:clr>
            <a:srgbClr val="A4A3A4"/>
          </p15:clr>
        </p15:guide>
        <p15:guide id="7"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D291C-6ACE-34EC-651D-865179A738D9}" name="Richard Holmes" initials="RH" userId="S::richard.holmes@globalservs.com::2af1ec46-cbf2-485e-8d61-ffdc648619d4" providerId="AD"/>
  <p188:author id="{3C89B026-85DE-99D8-7A39-AA4498167C43}" name="Hannah Beale" initials="HB" userId="S::hannah.beale@globalservs.com::5e15168f-a175-4adb-9e92-2e098b69f07d" providerId="AD"/>
  <p188:author id="{514D6677-2E3B-CEB6-03F8-D216C39B399A}" name="Jamie Bailey" initials="JB" userId="S::jamie.bailey@globalservs.com::69d8f339-436c-4277-9ffe-da1bc340841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5CB"/>
    <a:srgbClr val="FFDCE8"/>
    <a:srgbClr val="02414C"/>
    <a:srgbClr val="C3FCEE"/>
    <a:srgbClr val="2CE0BF"/>
    <a:srgbClr val="B894FF"/>
    <a:srgbClr val="89D1FF"/>
    <a:srgbClr val="07838F"/>
    <a:srgbClr val="012931"/>
    <a:srgbClr val="002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8E112-5E50-AA44-AF14-8236E004C3C4}" v="1" dt="2025-11-12T17:44:30.870"/>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043" autoAdjust="0"/>
    <p:restoredTop sz="85079" autoAdjust="0"/>
  </p:normalViewPr>
  <p:slideViewPr>
    <p:cSldViewPr snapToGrid="0" showGuides="1">
      <p:cViewPr varScale="1">
        <p:scale>
          <a:sx n="56" d="100"/>
          <a:sy n="56" d="100"/>
        </p:scale>
        <p:origin x="208" y="944"/>
      </p:cViewPr>
      <p:guideLst>
        <p:guide orient="horz" pos="1661"/>
        <p:guide orient="horz" pos="2047"/>
        <p:guide orient="horz" pos="2659"/>
        <p:guide orient="horz" pos="2886"/>
        <p:guide pos="3841"/>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 d="1"/>
        <a:sy n="1" d="1"/>
      </p:scale>
      <p:origin x="0" y="0"/>
    </p:cViewPr>
  </p:sorterViewPr>
  <p:notesViewPr>
    <p:cSldViewPr snapToGrid="0" showGuides="1">
      <p:cViewPr varScale="1">
        <p:scale>
          <a:sx n="96" d="100"/>
          <a:sy n="96" d="100"/>
        </p:scale>
        <p:origin x="368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Dam" userId="430.ledgerbennett.egnyte.com_tp_egnyte_plus" providerId="OAuth2" clId="{3C25DED4-83B0-55F5-B38E-CD8F55B59482}"/>
    <pc:docChg chg="modSld">
      <pc:chgData name="Julie Dam" userId="430.ledgerbennett.egnyte.com_tp_egnyte_plus" providerId="OAuth2" clId="{3C25DED4-83B0-55F5-B38E-CD8F55B59482}" dt="2025-11-12T17:44:30.870" v="0" actId="14826"/>
      <pc:docMkLst>
        <pc:docMk/>
      </pc:docMkLst>
      <pc:sldChg chg="modSp">
        <pc:chgData name="Julie Dam" userId="430.ledgerbennett.egnyte.com_tp_egnyte_plus" providerId="OAuth2" clId="{3C25DED4-83B0-55F5-B38E-CD8F55B59482}" dt="2025-11-12T17:44:30.870" v="0" actId="14826"/>
        <pc:sldMkLst>
          <pc:docMk/>
          <pc:sldMk cId="2273888212" sldId="2081"/>
        </pc:sldMkLst>
        <pc:picChg chg="mod">
          <ac:chgData name="Julie Dam" userId="430.ledgerbennett.egnyte.com_tp_egnyte_plus" providerId="OAuth2" clId="{3C25DED4-83B0-55F5-B38E-CD8F55B59482}" dt="2025-11-12T17:44:30.870" v="0" actId="14826"/>
          <ac:picMkLst>
            <pc:docMk/>
            <pc:sldMk cId="2273888212" sldId="2081"/>
            <ac:picMk id="12" creationId="{9BE4DAEA-A943-B9DB-B2BC-0C0FF539CE8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72 Brand" panose="020B0504030603020204" pitchFamily="34" charset="0"/>
              </a:rPr>
              <a:pPr algn="ctr"/>
              <a:t>‹#›</a:t>
            </a:fld>
            <a:endParaRPr lang="de-DE" sz="1000" dirty="0">
              <a:latin typeface="72 Brand" panose="020B0504030603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72 Brand" panose="020B0504030603020204" pitchFamily="34" charset="0"/>
              </a:defRPr>
            </a:lvl1pPr>
          </a:lstStyle>
          <a:p>
            <a:fld id="{7D8C2C35-2B8A-446E-BEC0-FD36716C29AC}" type="slidenum">
              <a:rPr lang="en-DE" smtClean="0"/>
              <a:pPr/>
              <a:t>‹#›</a:t>
            </a:fld>
            <a:endParaRPr lang="en-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72 Brand" panose="020B0504030603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72 Brand" panose="020B0504030603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72 Brand" panose="020B0504030603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Hello everyone and thanks for joining us.</a:t>
            </a:r>
          </a:p>
          <a:p>
            <a:endParaRPr lang="en-US" dirty="0"/>
          </a:p>
          <a:p>
            <a:r>
              <a:rPr lang="en-US" dirty="0"/>
              <a:t>So today, I wanted to run you through our virtual cards presentation</a:t>
            </a:r>
          </a:p>
          <a:p>
            <a:endParaRPr lang="en-US" sz="1400" b="0" i="0" kern="1200" dirty="0">
              <a:solidFill>
                <a:srgbClr val="00144A"/>
              </a:solidFill>
              <a:latin typeface="72 Brand" panose="020B0504030603020204" pitchFamily="34" charset="0"/>
              <a:ea typeface="+mn-ea"/>
              <a:cs typeface="+mn-cs"/>
            </a:endParaRPr>
          </a:p>
          <a:p>
            <a:r>
              <a:rPr lang="en-US" sz="1400" b="0" i="0" kern="1200" dirty="0">
                <a:solidFill>
                  <a:srgbClr val="00144A"/>
                </a:solidFill>
                <a:latin typeface="72 Brand" panose="020B0504030603020204" pitchFamily="34" charset="0"/>
                <a:ea typeface="+mn-ea"/>
                <a:cs typeface="+mn-cs"/>
              </a:rPr>
              <a:t>It’s intended to help you deepen your understanding of SAP-embedded virtual cards and guide corporates smoothly through the sales journey</a:t>
            </a:r>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dirty="0"/>
          </a:p>
        </p:txBody>
      </p:sp>
    </p:spTree>
    <p:extLst>
      <p:ext uri="{BB962C8B-B14F-4D97-AF65-F5344CB8AC3E}">
        <p14:creationId xmlns:p14="http://schemas.microsoft.com/office/powerpoint/2010/main" val="2759700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D8AA-DCC1-CC9D-79C8-87516B39B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7D8D8-0687-A3E6-A6B6-6B6E5D03B3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611BA9-06E4-FB54-971E-F0665BD872FF}"/>
              </a:ext>
            </a:extLst>
          </p:cNvPr>
          <p:cNvSpPr>
            <a:spLocks noGrp="1"/>
          </p:cNvSpPr>
          <p:nvPr>
            <p:ph type="body" idx="1"/>
          </p:nvPr>
        </p:nvSpPr>
        <p:spPr/>
        <p:txBody>
          <a:bodyPr>
            <a:norm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latin typeface="72 Brand" panose="020B0504030603020204" pitchFamily="34" charset="0"/>
                <a:ea typeface="+mn-ea"/>
                <a:cs typeface="+mn-cs"/>
              </a:rPr>
              <a:t>A clear, confident implementation plan helps drive faster virtual cards adoption. Here’s a high-level overview of what’s involved. </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rtl="0" eaLnBrk="1" fontAlgn="ctr" latinLnBrk="0" hangingPunct="1"/>
            <a:endParaRPr lang="en-US" sz="1400" b="0" i="0" u="none" strike="noStrike" kern="1200" dirty="0">
              <a:solidFill>
                <a:schemeClr val="tx1"/>
              </a:solidFill>
              <a:effectLst/>
              <a:latin typeface="72 Brand" panose="020B0504030603020204" pitchFamily="34" charset="0"/>
              <a:ea typeface="+mn-ea"/>
              <a:cs typeface="+mn-cs"/>
            </a:endParaRPr>
          </a:p>
          <a:p>
            <a:pPr marL="0" lvl="0" indent="0" algn="l" rtl="0">
              <a:spcBef>
                <a:spcPts val="0"/>
              </a:spcBef>
              <a:spcAft>
                <a:spcPts val="0"/>
              </a:spcAft>
              <a:buNone/>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dirty="0"/>
          </a:p>
        </p:txBody>
      </p:sp>
      <p:sp>
        <p:nvSpPr>
          <p:cNvPr id="4" name="Slide Number Placeholder 3">
            <a:extLst>
              <a:ext uri="{FF2B5EF4-FFF2-40B4-BE49-F238E27FC236}">
                <a16:creationId xmlns:a16="http://schemas.microsoft.com/office/drawing/2014/main" id="{BB7C1124-21EB-E51D-86B6-6F6BF3234F95}"/>
              </a:ext>
            </a:extLst>
          </p:cNvPr>
          <p:cNvSpPr>
            <a:spLocks noGrp="1"/>
          </p:cNvSpPr>
          <p:nvPr>
            <p:ph type="sldNum" sz="quarter" idx="5"/>
          </p:nvPr>
        </p:nvSpPr>
        <p:spPr/>
        <p:txBody>
          <a:bodyPr/>
          <a:lstStyle/>
          <a:p>
            <a:fld id="{7D8C2C35-2B8A-446E-BEC0-FD36716C29AC}" type="slidenum">
              <a:rPr lang="en-DE" smtClean="0"/>
              <a:pPr/>
              <a:t>10</a:t>
            </a:fld>
            <a:endParaRPr lang="en-DE" dirty="0"/>
          </a:p>
        </p:txBody>
      </p:sp>
    </p:spTree>
    <p:extLst>
      <p:ext uri="{BB962C8B-B14F-4D97-AF65-F5344CB8AC3E}">
        <p14:creationId xmlns:p14="http://schemas.microsoft.com/office/powerpoint/2010/main" val="50015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6273-101C-DE85-78FE-EC29961FF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DA6D2-CFB7-35B4-8D59-43DC4776F7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303CDE-6C60-6A7B-5530-51D465C7811A}"/>
              </a:ext>
            </a:extLst>
          </p:cNvPr>
          <p:cNvSpPr>
            <a:spLocks noGrp="1"/>
          </p:cNvSpPr>
          <p:nvPr>
            <p:ph type="body" idx="1"/>
          </p:nvPr>
        </p:nvSpPr>
        <p:spPr/>
        <p:txBody>
          <a:bodyPr>
            <a:normAutofit fontScale="47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latin typeface="72 Brand" panose="020B0504030603020204" pitchFamily="34" charset="0"/>
                <a:ea typeface="+mn-ea"/>
                <a:cs typeface="+mn-cs"/>
              </a:rPr>
              <a:t>Implementing embedded virtual cards is a simple process that involves three key steps.</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latin typeface="72 Brand" panose="020B0504030603020204" pitchFamily="34" charset="0"/>
                <a:ea typeface="+mn-ea"/>
                <a:cs typeface="+mn-cs"/>
              </a:rPr>
              <a:t>&lt;Presenter prompt: Click to separately reveal each of the three headlines: ‘Real Card Number Creation &amp; Collection’, ‘Corporate Configuration in SAP Ariba’</a:t>
            </a:r>
            <a:r>
              <a:rPr lang="en-GB" sz="1400" b="0" i="0" kern="1200" dirty="0">
                <a:solidFill>
                  <a:schemeClr val="tx1"/>
                </a:solidFill>
                <a:latin typeface="72 Brand" panose="020B0504030603020204" pitchFamily="34" charset="0"/>
                <a:ea typeface="+mn-ea"/>
                <a:cs typeface="+mn-cs"/>
              </a:rPr>
              <a:t>,</a:t>
            </a:r>
            <a:r>
              <a:rPr lang="en-GB" sz="1400" b="1" i="0" kern="1200" dirty="0">
                <a:solidFill>
                  <a:schemeClr val="tx1"/>
                </a:solidFill>
                <a:latin typeface="72 Brand" panose="020B0504030603020204" pitchFamily="34" charset="0"/>
                <a:ea typeface="+mn-ea"/>
                <a:cs typeface="+mn-cs"/>
              </a:rPr>
              <a:t> ‘Activation &amp; Go-Live’</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342900" marR="0" lvl="0" indent="-342900" algn="l" defTabSz="1088776" rtl="0" eaLnBrk="1" fontAlgn="auto" latinLnBrk="0" hangingPunct="1">
              <a:lnSpc>
                <a:spcPct val="100000"/>
              </a:lnSpc>
              <a:spcBef>
                <a:spcPts val="0"/>
              </a:spcBef>
              <a:spcAft>
                <a:spcPts val="0"/>
              </a:spcAft>
              <a:buClrTx/>
              <a:buSzTx/>
              <a:buFontTx/>
              <a:buAutoNum type="arabicPeriod"/>
              <a:tabLst/>
              <a:defRPr/>
            </a:pPr>
            <a:endParaRPr lang="en-GB" sz="1400" b="1" i="0" kern="1200" dirty="0">
              <a:solidFill>
                <a:schemeClr val="tx1"/>
              </a:solidFill>
              <a:latin typeface="72 Brand" panose="020B0504030603020204" pitchFamily="34" charset="0"/>
              <a:ea typeface="+mn-ea"/>
              <a:cs typeface="+mn-cs"/>
            </a:endParaRPr>
          </a:p>
          <a:p>
            <a:pPr marL="342900" marR="0" lvl="0" indent="-342900" algn="l" defTabSz="1088776" rtl="0" eaLnBrk="1" fontAlgn="auto" latinLnBrk="0" hangingPunct="1">
              <a:lnSpc>
                <a:spcPct val="100000"/>
              </a:lnSpc>
              <a:spcBef>
                <a:spcPts val="0"/>
              </a:spcBef>
              <a:spcAft>
                <a:spcPts val="0"/>
              </a:spcAft>
              <a:buClrTx/>
              <a:buSzTx/>
              <a:buFontTx/>
              <a:buAutoNum type="arabicPeriod"/>
              <a:tabLst/>
              <a:defRPr/>
            </a:pPr>
            <a:endParaRPr lang="en-GB" sz="1400" b="1" i="0" kern="1200" dirty="0">
              <a:solidFill>
                <a:schemeClr val="tx1"/>
              </a:solidFill>
              <a:latin typeface="72 Brand" panose="020B0504030603020204" pitchFamily="34" charset="0"/>
              <a:ea typeface="+mn-ea"/>
              <a:cs typeface="+mn-cs"/>
            </a:endParaRPr>
          </a:p>
          <a:p>
            <a:pPr marL="342900" marR="0" lvl="0" indent="-342900" algn="l" defTabSz="1088776" rtl="0" eaLnBrk="1" fontAlgn="auto" latinLnBrk="0" hangingPunct="1">
              <a:lnSpc>
                <a:spcPct val="100000"/>
              </a:lnSpc>
              <a:spcBef>
                <a:spcPts val="0"/>
              </a:spcBef>
              <a:spcAft>
                <a:spcPts val="0"/>
              </a:spcAft>
              <a:buClrTx/>
              <a:buSzTx/>
              <a:buFontTx/>
              <a:buAutoNum type="arabicPeriod"/>
              <a:tabLst/>
              <a:defRPr/>
            </a:pPr>
            <a:r>
              <a:rPr lang="en-GB" sz="1400" b="1" i="0" kern="1200" dirty="0">
                <a:solidFill>
                  <a:schemeClr val="tx1"/>
                </a:solidFill>
                <a:latin typeface="72 Brand" panose="020B0504030603020204" pitchFamily="34" charset="0"/>
                <a:ea typeface="+mn-ea"/>
                <a:cs typeface="+mn-cs"/>
              </a:rPr>
              <a:t>Real Card Number Creation and Collection</a:t>
            </a:r>
          </a:p>
          <a:p>
            <a:pPr lvl="0">
              <a:spcAft>
                <a:spcPts val="1200"/>
              </a:spcAft>
            </a:pPr>
            <a:r>
              <a:rPr lang="en-GB" sz="1400" b="0" i="0" kern="1200" dirty="0">
                <a:solidFill>
                  <a:schemeClr val="tx1"/>
                </a:solidFill>
                <a:latin typeface="72 Brand" panose="020B0504030603020204" pitchFamily="34" charset="0"/>
                <a:ea typeface="+mn-ea"/>
                <a:cs typeface="+mn-cs"/>
              </a:rPr>
              <a:t>To enable setup, SAP Taulia works with </a:t>
            </a:r>
          </a:p>
          <a:p>
            <a:pPr lvl="0">
              <a:spcAft>
                <a:spcPts val="1200"/>
              </a:spcAft>
            </a:pPr>
            <a:r>
              <a:rPr lang="en-GB" sz="1400" b="0" i="0" kern="1200" dirty="0">
                <a:solidFill>
                  <a:schemeClr val="tx1"/>
                </a:solidFill>
                <a:latin typeface="72 Brand" panose="020B0504030603020204" pitchFamily="34" charset="0"/>
                <a:ea typeface="+mn-ea"/>
                <a:cs typeface="+mn-cs"/>
              </a:rPr>
              <a:t>the corporate to collect the necessary information from their preferred issuing bank. </a:t>
            </a:r>
          </a:p>
          <a:p>
            <a:pPr lvl="0">
              <a:spcAft>
                <a:spcPts val="1200"/>
              </a:spcAft>
            </a:pPr>
            <a:r>
              <a:rPr lang="en-GB" sz="1400" b="0" i="0" kern="1200" dirty="0">
                <a:solidFill>
                  <a:schemeClr val="tx1"/>
                </a:solidFill>
                <a:latin typeface="72 Brand" panose="020B0504030603020204" pitchFamily="34" charset="0"/>
                <a:ea typeface="+mn-ea"/>
                <a:cs typeface="+mn-cs"/>
              </a:rPr>
              <a:t>Issuers may be asked to provide, for example,  </a:t>
            </a:r>
          </a:p>
          <a:p>
            <a:pPr lvl="0">
              <a:spcAft>
                <a:spcPts val="1200"/>
              </a:spcAft>
            </a:pPr>
            <a:r>
              <a:rPr lang="en-GB" sz="1400" b="0" i="0" kern="1200" dirty="0">
                <a:solidFill>
                  <a:schemeClr val="tx1"/>
                </a:solidFill>
                <a:latin typeface="72 Brand" panose="020B0504030603020204" pitchFamily="34" charset="0"/>
                <a:ea typeface="+mn-ea"/>
                <a:cs typeface="+mn-cs"/>
              </a:rPr>
              <a:t>the last four digits of a real card number created for issuing Pay-on-PO embedded cards.</a:t>
            </a:r>
          </a:p>
          <a:p>
            <a:pPr lvl="0">
              <a:spcAft>
                <a:spcPts val="1200"/>
              </a:spcAft>
            </a:pPr>
            <a:endParaRPr lang="en-GB" sz="1400" b="0" i="0" kern="1200" dirty="0">
              <a:solidFill>
                <a:schemeClr val="tx1"/>
              </a:solidFill>
              <a:latin typeface="72 Brand" panose="020B0504030603020204" pitchFamily="34" charset="0"/>
              <a:ea typeface="+mn-ea"/>
              <a:cs typeface="+mn-cs"/>
            </a:endParaRPr>
          </a:p>
          <a:p>
            <a:pPr lvl="0">
              <a:spcAft>
                <a:spcPts val="1200"/>
              </a:spcAft>
            </a:pPr>
            <a:r>
              <a:rPr lang="en-GB" sz="1400" b="0" i="0" kern="1200" dirty="0">
                <a:solidFill>
                  <a:schemeClr val="tx1"/>
                </a:solidFill>
                <a:latin typeface="72 Brand" panose="020B0504030603020204" pitchFamily="34" charset="0"/>
                <a:ea typeface="+mn-ea"/>
                <a:cs typeface="+mn-cs"/>
              </a:rPr>
              <a:t>Note: In some cases, authorization of a new or separate line of credit may be required. SAP Taulia will coordinate this process with the issuer as needed.</a:t>
            </a:r>
          </a:p>
          <a:p>
            <a:pPr lvl="0">
              <a:spcAft>
                <a:spcPts val="1200"/>
              </a:spcAft>
            </a:pPr>
            <a:endParaRPr lang="en-GB" sz="1400" b="0" i="0" kern="1200" dirty="0">
              <a:solidFill>
                <a:schemeClr val="tx1"/>
              </a:solidFill>
              <a:latin typeface="72 Brand" panose="020B0504030603020204" pitchFamily="34" charset="0"/>
              <a:ea typeface="+mn-ea"/>
              <a:cs typeface="+mn-cs"/>
            </a:endParaRPr>
          </a:p>
          <a:p>
            <a:pPr lvl="0">
              <a:spcAft>
                <a:spcPts val="1200"/>
              </a:spcAft>
            </a:pPr>
            <a:endParaRPr lang="en-GB" sz="1400" b="0" i="0" kern="1200" dirty="0">
              <a:solidFill>
                <a:schemeClr val="tx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1200"/>
              </a:spcAft>
              <a:buClrTx/>
              <a:buSzTx/>
              <a:buFontTx/>
              <a:buNone/>
              <a:tabLst/>
              <a:defRPr/>
            </a:pPr>
            <a:r>
              <a:rPr lang="en-GB" sz="1400" b="1" i="0" kern="1200" dirty="0">
                <a:solidFill>
                  <a:schemeClr val="tx1"/>
                </a:solidFill>
                <a:latin typeface="72 Brand" panose="020B0504030603020204" pitchFamily="34" charset="0"/>
                <a:ea typeface="+mn-ea"/>
                <a:cs typeface="+mn-cs"/>
              </a:rPr>
              <a:t>2. Corporate Configuration in SAP Ariba</a:t>
            </a:r>
            <a:endParaRPr lang="en-GB" sz="1400" b="0" i="0" kern="1200" dirty="0">
              <a:solidFill>
                <a:schemeClr val="tx1"/>
              </a:solidFill>
              <a:latin typeface="72 Brand" panose="020B0504030603020204" pitchFamily="34" charset="0"/>
              <a:ea typeface="+mn-ea"/>
              <a:cs typeface="+mn-cs"/>
            </a:endParaRPr>
          </a:p>
          <a:p>
            <a:pPr lvl="0">
              <a:spcAft>
                <a:spcPts val="1200"/>
              </a:spcAft>
            </a:pPr>
            <a:r>
              <a:rPr lang="en-GB" sz="1400" b="0" i="0" kern="1200" dirty="0">
                <a:solidFill>
                  <a:schemeClr val="tx1"/>
                </a:solidFill>
                <a:latin typeface="72 Brand" panose="020B0504030603020204" pitchFamily="34" charset="0"/>
                <a:ea typeface="+mn-ea"/>
                <a:cs typeface="+mn-cs"/>
              </a:rPr>
              <a:t>The corporate enters the issuer-provided credentials into the Virtual Card Manager interface in SAP Ariba Buying (located under Core Administration).</a:t>
            </a:r>
          </a:p>
          <a:p>
            <a:pPr lvl="0">
              <a:spcAft>
                <a:spcPts val="1200"/>
              </a:spcAft>
            </a:pPr>
            <a:r>
              <a:rPr lang="en-GB" sz="1400" b="0" i="0" kern="1200" dirty="0">
                <a:solidFill>
                  <a:schemeClr val="tx1"/>
                </a:solidFill>
                <a:latin typeface="72 Brand" panose="020B0504030603020204" pitchFamily="34" charset="0"/>
                <a:ea typeface="+mn-ea"/>
                <a:cs typeface="+mn-cs"/>
              </a:rPr>
              <a:t>Once submitted, SAP Ariba finalizes the configuration, typically within two business days.</a:t>
            </a:r>
          </a:p>
          <a:p>
            <a:pPr lvl="0">
              <a:spcAft>
                <a:spcPts val="1200"/>
              </a:spcAft>
            </a:pPr>
            <a:endParaRPr lang="en-GB" sz="1400" b="0" i="0" kern="1200" dirty="0">
              <a:solidFill>
                <a:schemeClr val="tx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1200"/>
              </a:spcAft>
              <a:buClrTx/>
              <a:buSzTx/>
              <a:buFontTx/>
              <a:buNone/>
              <a:tabLst/>
              <a:defRPr/>
            </a:pPr>
            <a:r>
              <a:rPr lang="en-GB" sz="1400" b="1" i="0" kern="1200" dirty="0">
                <a:solidFill>
                  <a:schemeClr val="tx1"/>
                </a:solidFill>
                <a:latin typeface="72 Brand" panose="020B0504030603020204" pitchFamily="34" charset="0"/>
                <a:ea typeface="+mn-ea"/>
                <a:cs typeface="+mn-cs"/>
              </a:rPr>
              <a:t>3. Activation &amp; Go-Live</a:t>
            </a:r>
          </a:p>
          <a:p>
            <a:pPr marL="0" marR="0" lvl="0" indent="0" algn="l" defTabSz="1088776" rtl="0" eaLnBrk="1" fontAlgn="auto" latinLnBrk="0" hangingPunct="1">
              <a:lnSpc>
                <a:spcPct val="100000"/>
              </a:lnSpc>
              <a:spcBef>
                <a:spcPts val="0"/>
              </a:spcBef>
              <a:spcAft>
                <a:spcPts val="1200"/>
              </a:spcAft>
              <a:buClrTx/>
              <a:buSzTx/>
              <a:buFontTx/>
              <a:buNone/>
              <a:tabLst/>
              <a:defRPr/>
            </a:pPr>
            <a:r>
              <a:rPr lang="en-GB" sz="1400" b="0" i="0" kern="1200" dirty="0">
                <a:solidFill>
                  <a:schemeClr val="tx1"/>
                </a:solidFill>
                <a:latin typeface="72 Brand" panose="020B0504030603020204" pitchFamily="34" charset="0"/>
                <a:ea typeface="+mn-ea"/>
                <a:cs typeface="+mn-cs"/>
              </a:rPr>
              <a:t>After configuration is complete, the virtual card capability becomes active. Corporates can now issue virtual cards directly from purchase requisitions that convert into purchase orders, using their preferred issuer.</a:t>
            </a:r>
          </a:p>
          <a:p>
            <a:pPr lvl="0">
              <a:spcAft>
                <a:spcPts val="1200"/>
              </a:spcAft>
            </a:pPr>
            <a:endParaRPr lang="en-GB" sz="1400" b="0" i="0" kern="1200" dirty="0">
              <a:solidFill>
                <a:schemeClr val="tx1"/>
              </a:solidFill>
              <a:latin typeface="72 Brand" panose="020B0504030603020204" pitchFamily="34" charset="0"/>
              <a:ea typeface="+mn-ea"/>
              <a:cs typeface="+mn-cs"/>
            </a:endParaRPr>
          </a:p>
          <a:p>
            <a:pPr marL="342900" marR="0" lvl="0" indent="-342900" algn="l" defTabSz="1088776" rtl="0" eaLnBrk="1" fontAlgn="auto" latinLnBrk="0" hangingPunct="1">
              <a:lnSpc>
                <a:spcPct val="100000"/>
              </a:lnSpc>
              <a:spcBef>
                <a:spcPts val="0"/>
              </a:spcBef>
              <a:spcAft>
                <a:spcPts val="0"/>
              </a:spcAft>
              <a:buClrTx/>
              <a:buSzTx/>
              <a:buFontTx/>
              <a:buAutoNum type="arabicPeriod"/>
              <a:tabLst/>
              <a:defRPr/>
            </a:pPr>
            <a:endParaRPr lang="en-GB" sz="1400" b="1" i="0" kern="1200" dirty="0">
              <a:solidFill>
                <a:schemeClr val="tx1"/>
              </a:solidFill>
              <a:latin typeface="72 Brand" panose="020B0504030603020204" pitchFamily="34" charset="0"/>
              <a:ea typeface="+mn-ea"/>
              <a:cs typeface="+mn-cs"/>
            </a:endParaRPr>
          </a:p>
          <a:p>
            <a:pPr marL="0" lvl="0" indent="0" algn="l" rtl="0">
              <a:spcBef>
                <a:spcPts val="0"/>
              </a:spcBef>
              <a:spcAft>
                <a:spcPts val="0"/>
              </a:spcAft>
              <a:buNone/>
            </a:pPr>
            <a:endParaRPr lang="en-GB" dirty="0"/>
          </a:p>
        </p:txBody>
      </p:sp>
      <p:sp>
        <p:nvSpPr>
          <p:cNvPr id="4" name="Slide Number Placeholder 3">
            <a:extLst>
              <a:ext uri="{FF2B5EF4-FFF2-40B4-BE49-F238E27FC236}">
                <a16:creationId xmlns:a16="http://schemas.microsoft.com/office/drawing/2014/main" id="{3C179210-317E-0FBC-8C32-B7FBADD8AFCD}"/>
              </a:ext>
            </a:extLst>
          </p:cNvPr>
          <p:cNvSpPr>
            <a:spLocks noGrp="1"/>
          </p:cNvSpPr>
          <p:nvPr>
            <p:ph type="sldNum" sz="quarter" idx="5"/>
          </p:nvPr>
        </p:nvSpPr>
        <p:spPr/>
        <p:txBody>
          <a:bodyPr/>
          <a:lstStyle/>
          <a:p>
            <a:fld id="{7D8C2C35-2B8A-446E-BEC0-FD36716C29AC}" type="slidenum">
              <a:rPr lang="en-DE" smtClean="0"/>
              <a:pPr/>
              <a:t>11</a:t>
            </a:fld>
            <a:endParaRPr lang="en-DE" dirty="0"/>
          </a:p>
        </p:txBody>
      </p:sp>
    </p:spTree>
    <p:extLst>
      <p:ext uri="{BB962C8B-B14F-4D97-AF65-F5344CB8AC3E}">
        <p14:creationId xmlns:p14="http://schemas.microsoft.com/office/powerpoint/2010/main" val="65235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85000" lnSpcReduction="20000"/>
          </a:bodyPr>
          <a:lstStyle/>
          <a:p>
            <a:pPr marL="0" marR="0" lvl="0" indent="0" algn="l" defTabSz="1088776" rtl="0" eaLnBrk="1" fontAlgn="auto" latinLnBrk="0" hangingPunct="1">
              <a:lnSpc>
                <a:spcPct val="100000"/>
              </a:lnSpc>
              <a:spcBef>
                <a:spcPts val="0"/>
              </a:spcBef>
              <a:spcAft>
                <a:spcPts val="1200"/>
              </a:spcAft>
              <a:buClr>
                <a:srgbClr val="1C0C6E"/>
              </a:buClr>
              <a:buSzTx/>
              <a:buFontTx/>
              <a:buNone/>
              <a:tabLst/>
              <a:defRPr/>
            </a:pPr>
            <a:r>
              <a:rPr lang="en-GB" sz="1800" b="0" i="0" kern="1200" dirty="0">
                <a:solidFill>
                  <a:schemeClr val="tx1"/>
                </a:solidFill>
                <a:latin typeface="72 Brand" panose="020B0504030603020204" pitchFamily="34" charset="0"/>
                <a:ea typeface="+mn-ea"/>
                <a:cs typeface="+mn-cs"/>
              </a:rPr>
              <a:t>Let’s take a look at who leads what in the virtual cards adoption process.</a:t>
            </a:r>
            <a:endParaRPr lang="en-GB" sz="1800" b="0" i="0" kern="1200" dirty="0">
              <a:solidFill>
                <a:srgbClr val="002A86"/>
              </a:solidFill>
              <a:latin typeface="72 Brand" panose="020B0504030603020204" pitchFamily="34" charset="0"/>
              <a:ea typeface="+mn-ea"/>
              <a:cs typeface="+mn-cs"/>
            </a:endParaRPr>
          </a:p>
          <a:p>
            <a:pPr lvl="0">
              <a:spcAft>
                <a:spcPts val="1200"/>
              </a:spcAft>
              <a:buClr>
                <a:srgbClr val="1C0C6E"/>
              </a:buClr>
            </a:pPr>
            <a:endParaRPr lang="en-GB" sz="1800" b="0" i="0" kern="1200" dirty="0">
              <a:solidFill>
                <a:srgbClr val="002A86"/>
              </a:solidFill>
              <a:latin typeface="72 Brand" panose="020B0504030603020204" pitchFamily="34" charset="0"/>
              <a:ea typeface="+mn-ea"/>
              <a:cs typeface="+mn-cs"/>
            </a:endParaRPr>
          </a:p>
          <a:p>
            <a:pPr lvl="0">
              <a:spcAft>
                <a:spcPts val="1200"/>
              </a:spcAft>
              <a:buClr>
                <a:srgbClr val="1C0C6E"/>
              </a:buClr>
            </a:pPr>
            <a:r>
              <a:rPr lang="en-GB" sz="1800" b="0" i="0" kern="1200" dirty="0">
                <a:solidFill>
                  <a:srgbClr val="002A86"/>
                </a:solidFill>
                <a:latin typeface="72 Brand" panose="020B0504030603020204" pitchFamily="34" charset="0"/>
                <a:ea typeface="+mn-ea"/>
                <a:cs typeface="+mn-cs"/>
              </a:rPr>
              <a:t>Issuers are Responsible for</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Acting</a:t>
            </a:r>
            <a:r>
              <a:rPr lang="en-GB" sz="1400" b="0" i="0" kern="1200" dirty="0">
                <a:solidFill>
                  <a:srgbClr val="002A86"/>
                </a:solidFill>
                <a:latin typeface="72 Brand" panose="020B0504030603020204" pitchFamily="34" charset="0"/>
                <a:ea typeface="+mn-ea"/>
                <a:cs typeface="+mn-cs"/>
              </a:rPr>
              <a:t> as the first point of contact for corporates</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Providing</a:t>
            </a:r>
            <a:r>
              <a:rPr lang="en-GB" sz="1400" b="0" i="0" kern="1200" dirty="0">
                <a:solidFill>
                  <a:srgbClr val="002A86"/>
                </a:solidFill>
                <a:latin typeface="72 Brand" panose="020B0504030603020204" pitchFamily="34" charset="0"/>
                <a:ea typeface="+mn-ea"/>
                <a:cs typeface="+mn-cs"/>
              </a:rPr>
              <a:t> FAQs and documentation</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Flagging</a:t>
            </a:r>
            <a:r>
              <a:rPr lang="en-GB" sz="1400" b="0" i="0" kern="1200" dirty="0">
                <a:solidFill>
                  <a:srgbClr val="002A86"/>
                </a:solidFill>
                <a:latin typeface="72 Brand" panose="020B0504030603020204" pitchFamily="34" charset="0"/>
                <a:ea typeface="+mn-ea"/>
                <a:cs typeface="+mn-cs"/>
              </a:rPr>
              <a:t> upsell opportunities</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Establishing</a:t>
            </a:r>
            <a:r>
              <a:rPr lang="en-GB" sz="1400" b="0" i="0" kern="1200" dirty="0">
                <a:solidFill>
                  <a:srgbClr val="002A86"/>
                </a:solidFill>
                <a:latin typeface="72 Brand" panose="020B0504030603020204" pitchFamily="34" charset="0"/>
                <a:ea typeface="+mn-ea"/>
                <a:cs typeface="+mn-cs"/>
              </a:rPr>
              <a:t> a new line of credit (if needed)</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Leading</a:t>
            </a:r>
            <a:r>
              <a:rPr lang="en-GB" sz="1400" b="0" i="0" kern="1200" dirty="0">
                <a:solidFill>
                  <a:srgbClr val="002A86"/>
                </a:solidFill>
                <a:latin typeface="72 Brand" panose="020B0504030603020204" pitchFamily="34" charset="0"/>
                <a:ea typeface="+mn-ea"/>
                <a:cs typeface="+mn-cs"/>
              </a:rPr>
              <a:t> general customer inquiries</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Supporting</a:t>
            </a:r>
            <a:r>
              <a:rPr lang="en-GB" sz="1400" b="0" i="0" kern="1200" dirty="0">
                <a:solidFill>
                  <a:srgbClr val="002A86"/>
                </a:solidFill>
                <a:latin typeface="72 Brand" panose="020B0504030603020204" pitchFamily="34" charset="0"/>
                <a:ea typeface="+mn-ea"/>
                <a:cs typeface="+mn-cs"/>
              </a:rPr>
              <a:t> corporate onboarding readiness</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Supplying</a:t>
            </a:r>
            <a:r>
              <a:rPr lang="en-GB" sz="1400" b="0" i="0" kern="1200" dirty="0">
                <a:solidFill>
                  <a:srgbClr val="002A86"/>
                </a:solidFill>
                <a:latin typeface="72 Brand" panose="020B0504030603020204" pitchFamily="34" charset="0"/>
                <a:ea typeface="+mn-ea"/>
                <a:cs typeface="+mn-cs"/>
              </a:rPr>
              <a:t> issuer credentials (e.g., Mastercard/Visa info)</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endParaRPr lang="en-GB" dirty="0">
              <a:solidFill>
                <a:schemeClr val="dk1"/>
              </a:solidFill>
            </a:endParaRPr>
          </a:p>
          <a:p>
            <a:pPr lvl="0">
              <a:spcAft>
                <a:spcPts val="1200"/>
              </a:spcAft>
              <a:buClr>
                <a:srgbClr val="1C0C6E"/>
              </a:buClr>
            </a:pPr>
            <a:r>
              <a:rPr lang="en-GB" sz="1800" b="0" i="0" kern="1200" dirty="0">
                <a:solidFill>
                  <a:srgbClr val="002A86"/>
                </a:solidFill>
                <a:latin typeface="72 Brand" panose="020B0504030603020204" pitchFamily="34" charset="0"/>
                <a:ea typeface="+mn-ea"/>
                <a:cs typeface="+mn-cs"/>
              </a:rPr>
              <a:t>SAP Taulia is Responsible for </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Delivering</a:t>
            </a:r>
            <a:r>
              <a:rPr lang="en-GB" sz="1400" b="0" i="0" kern="1200" dirty="0">
                <a:solidFill>
                  <a:srgbClr val="002A86"/>
                </a:solidFill>
                <a:latin typeface="72 Brand" panose="020B0504030603020204" pitchFamily="34" charset="0"/>
                <a:ea typeface="+mn-ea"/>
                <a:cs typeface="+mn-cs"/>
              </a:rPr>
              <a:t> the embedded virtual card capability</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Handling</a:t>
            </a:r>
            <a:r>
              <a:rPr lang="en-GB" sz="1400" b="0" i="0" kern="1200" dirty="0">
                <a:solidFill>
                  <a:srgbClr val="002A86"/>
                </a:solidFill>
                <a:latin typeface="72 Brand" panose="020B0504030603020204" pitchFamily="34" charset="0"/>
                <a:ea typeface="+mn-ea"/>
                <a:cs typeface="+mn-cs"/>
              </a:rPr>
              <a:t> ERP integration, configuration, and bugs</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Managing</a:t>
            </a:r>
            <a:r>
              <a:rPr lang="en-GB" sz="1400" b="0" i="0" kern="1200" dirty="0">
                <a:solidFill>
                  <a:srgbClr val="002A86"/>
                </a:solidFill>
                <a:latin typeface="72 Brand" panose="020B0504030603020204" pitchFamily="34" charset="0"/>
                <a:ea typeface="+mn-ea"/>
                <a:cs typeface="+mn-cs"/>
              </a:rPr>
              <a:t> supplier onboarding, outreach, and technical support</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Running</a:t>
            </a:r>
            <a:r>
              <a:rPr lang="en-GB" sz="1400" b="0" i="0" kern="1200" dirty="0">
                <a:solidFill>
                  <a:srgbClr val="002A86"/>
                </a:solidFill>
                <a:latin typeface="72 Brand" panose="020B0504030603020204" pitchFamily="34" charset="0"/>
                <a:ea typeface="+mn-ea"/>
                <a:cs typeface="+mn-cs"/>
              </a:rPr>
              <a:t> analytics, adoption tracking, and SLA-based issue resolution</a:t>
            </a:r>
          </a:p>
          <a:p>
            <a:pPr marL="231775" lvl="0" indent="-222250">
              <a:spcAft>
                <a:spcPts val="600"/>
              </a:spcAft>
              <a:buClr>
                <a:srgbClr val="1C0C6E"/>
              </a:buClr>
              <a:buSzPct val="80000"/>
              <a:buChar char="●"/>
            </a:pPr>
            <a:r>
              <a:rPr lang="en-GB" sz="1400" b="1" dirty="0">
                <a:solidFill>
                  <a:srgbClr val="002A86"/>
                </a:solidFill>
                <a:latin typeface="Baikal Normal Semi Bold" pitchFamily="2" charset="77"/>
              </a:rPr>
              <a:t>Providing</a:t>
            </a:r>
            <a:r>
              <a:rPr lang="en-GB" sz="1400" b="0" i="0" kern="1200" dirty="0">
                <a:solidFill>
                  <a:srgbClr val="002A86"/>
                </a:solidFill>
                <a:latin typeface="72 Brand" panose="020B0504030603020204" pitchFamily="34" charset="0"/>
                <a:ea typeface="+mn-ea"/>
                <a:cs typeface="+mn-cs"/>
              </a:rPr>
              <a:t> technical support across three tiers (L1–L3)</a:t>
            </a:r>
          </a:p>
          <a:p>
            <a:pPr marL="0" lvl="0" indent="0" algn="l" rtl="0">
              <a:spcBef>
                <a:spcPts val="0"/>
              </a:spcBef>
              <a:spcAft>
                <a:spcPts val="0"/>
              </a:spcAft>
              <a:buNone/>
            </a:pPr>
            <a:endParaRPr lang="en-GB" dirty="0">
              <a:solidFill>
                <a:schemeClr val="dk1"/>
              </a:solidFill>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12</a:t>
            </a:fld>
            <a:endParaRPr lang="en-DE" dirty="0"/>
          </a:p>
        </p:txBody>
      </p:sp>
    </p:spTree>
    <p:extLst>
      <p:ext uri="{BB962C8B-B14F-4D97-AF65-F5344CB8AC3E}">
        <p14:creationId xmlns:p14="http://schemas.microsoft.com/office/powerpoint/2010/main" val="420556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4E32-E0A5-3A4E-5393-11726BC72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27BE-5E33-448C-334E-71C2956D04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920667-D2DE-A39B-36BC-68E212A6A89D}"/>
              </a:ext>
            </a:extLst>
          </p:cNvPr>
          <p:cNvSpPr>
            <a:spLocks noGrp="1"/>
          </p:cNvSpPr>
          <p:nvPr>
            <p:ph type="body" idx="1"/>
          </p:nvPr>
        </p:nvSpPr>
        <p:spPr/>
        <p:txBody>
          <a:bodyPr>
            <a:normAutofit fontScale="92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effectLst/>
                <a:latin typeface="72 Brand" panose="020B0504030603020204" pitchFamily="34" charset="0"/>
                <a:ea typeface="+mn-ea"/>
                <a:cs typeface="+mn-cs"/>
              </a:rPr>
              <a:t>Finally, let’s cover how to handle three of the main objection points you might receive from corporates.</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latin typeface="72 Brand" panose="020B0504030603020204" pitchFamily="34" charset="0"/>
                <a:ea typeface="+mn-ea"/>
                <a:cs typeface="+mn-cs"/>
              </a:rPr>
              <a:t>&lt;Presenter prompt: Click to separately reveal each of the three on-screen objection points.</a:t>
            </a:r>
            <a:endParaRPr lang="en-GB" sz="1400" b="0" i="0" kern="1200" dirty="0">
              <a:solidFill>
                <a:schemeClr val="tx1"/>
              </a:solidFill>
              <a:effectLst/>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1" i="0" kern="1200" dirty="0">
              <a:solidFill>
                <a:schemeClr val="tx1"/>
              </a:solidFill>
              <a:effectLst/>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effectLst/>
                <a:latin typeface="72 Brand" panose="020B0504030603020204" pitchFamily="34" charset="0"/>
                <a:ea typeface="+mn-ea"/>
                <a:cs typeface="+mn-cs"/>
              </a:rPr>
              <a:t>Objection: </a:t>
            </a:r>
            <a:r>
              <a:rPr lang="en-GB" sz="1400" b="0" i="0" kern="1200" dirty="0">
                <a:solidFill>
                  <a:schemeClr val="tx1"/>
                </a:solidFill>
                <a:effectLst/>
                <a:latin typeface="72 Brand" panose="020B0504030603020204" pitchFamily="34" charset="0"/>
                <a:ea typeface="+mn-ea"/>
                <a:cs typeface="+mn-cs"/>
              </a:rPr>
              <a:t>“We already use a bank for cards.”</a:t>
            </a: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Answer: “</a:t>
            </a:r>
            <a:r>
              <a:rPr lang="en-GB" sz="1400" b="0"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Our </a:t>
            </a:r>
            <a:r>
              <a:rPr lang="en-GB" sz="1400" b="0" i="0" kern="1200" dirty="0">
                <a:solidFill>
                  <a:schemeClr val="tx1"/>
                </a:solidFill>
                <a:effectLst/>
                <a:latin typeface="72 Brand" panose="020B0504030603020204" pitchFamily="34" charset="0"/>
                <a:ea typeface="Times New Roman" panose="02020603050405020304" pitchFamily="18" charset="0"/>
                <a:cs typeface="+mn-cs"/>
              </a:rPr>
              <a:t>solution works with your existing issuer and plugs directly into SAP. No need for workarounds or extra platforms.”</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72 Brand" panose="020B0504030603020204" pitchFamily="34" charset="0"/>
              <a:ea typeface="Times New Roman" panose="02020603050405020304" pitchFamily="18" charset="0"/>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effectLst/>
                <a:latin typeface="72 Brand" panose="020B0504030603020204" pitchFamily="34" charset="0"/>
                <a:ea typeface="+mn-ea"/>
                <a:cs typeface="+mn-cs"/>
              </a:rPr>
              <a:t>Objection: </a:t>
            </a:r>
            <a:r>
              <a:rPr lang="en-GB" sz="1400" b="0" i="0" kern="1200" dirty="0">
                <a:solidFill>
                  <a:schemeClr val="tx1"/>
                </a:solidFill>
                <a:effectLst/>
                <a:latin typeface="72 Brand" panose="020B0504030603020204" pitchFamily="34" charset="0"/>
                <a:ea typeface="+mn-ea"/>
                <a:cs typeface="+mn-cs"/>
              </a:rPr>
              <a:t>“A lot of our suppliers won’t accept virtual cards.” </a:t>
            </a: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Answer: “</a:t>
            </a:r>
            <a:r>
              <a:rPr lang="en-GB" sz="1400" b="0"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We offer Straight Through Processing &amp;  Merchant of Record services. </a:t>
            </a:r>
            <a:r>
              <a:rPr lang="en-GB" sz="1400" b="0" i="0" kern="1200" dirty="0">
                <a:solidFill>
                  <a:schemeClr val="tx1"/>
                </a:solidFill>
                <a:effectLst/>
                <a:latin typeface="72 Brand" panose="020B0504030603020204" pitchFamily="34" charset="0"/>
                <a:ea typeface="Times New Roman" panose="02020603050405020304" pitchFamily="18" charset="0"/>
                <a:cs typeface="+mn-cs"/>
              </a:rPr>
              <a:t>Both options can increase supplier acceptance by reducing friction and improving the payment experience.”</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72 Brand" panose="020B0504030603020204" pitchFamily="34" charset="0"/>
              <a:ea typeface="Times New Roman" panose="02020603050405020304" pitchFamily="18" charset="0"/>
              <a:cs typeface="+mn-cs"/>
            </a:endParaRPr>
          </a:p>
          <a:p>
            <a:pPr marL="0" marR="0" lvl="0" indent="0" algn="l" defTabSz="1088776" rtl="0" eaLnBrk="1" fontAlgn="auto" latinLnBrk="0" hangingPunct="1">
              <a:lnSpc>
                <a:spcPct val="115000"/>
              </a:lnSpc>
              <a:spcBef>
                <a:spcPts val="0"/>
              </a:spcBef>
              <a:spcAft>
                <a:spcPts val="800"/>
              </a:spcAft>
              <a:buClrTx/>
              <a:buSzTx/>
              <a:buFontTx/>
              <a:buNone/>
              <a:tabLst/>
              <a:defRPr/>
            </a:pPr>
            <a:r>
              <a:rPr lang="en-GB" sz="1400" b="1" i="0" kern="1200" dirty="0">
                <a:solidFill>
                  <a:schemeClr val="tx1"/>
                </a:solidFill>
                <a:effectLst/>
                <a:latin typeface="72 Brand" panose="020B0504030603020204" pitchFamily="34" charset="0"/>
                <a:ea typeface="+mn-ea"/>
                <a:cs typeface="+mn-cs"/>
              </a:rPr>
              <a:t>Objection: </a:t>
            </a:r>
            <a:r>
              <a:rPr lang="en-GB" sz="1400" b="0"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“We’re concerned that suppliers will be put off by the costs involved in virtual cards.” </a:t>
            </a:r>
          </a:p>
          <a:p>
            <a:pPr algn="l">
              <a:lnSpc>
                <a:spcPct val="115000"/>
              </a:lnSpc>
              <a:spcAft>
                <a:spcPts val="800"/>
              </a:spcAft>
              <a:buNone/>
            </a:pPr>
            <a:r>
              <a:rPr lang="en-GB" sz="1400" b="1"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Answer: “</a:t>
            </a:r>
            <a:r>
              <a:rPr lang="en-GB" sz="1400" b="0" i="0" kern="1200" dirty="0">
                <a:solidFill>
                  <a:schemeClr val="tx1"/>
                </a:solidFill>
                <a:effectLst/>
                <a:latin typeface="72 Brand" panose="020B0504030603020204" pitchFamily="34" charset="0"/>
                <a:ea typeface="Times New Roman" panose="02020603050405020304" pitchFamily="18" charset="0"/>
                <a:cs typeface="+mn-cs"/>
              </a:rPr>
              <a:t>Supplier payment research indicates cost is the least important factor influencing supplier payment method preference. Transfer speed and security were ranked significantly higher.</a:t>
            </a:r>
            <a:endParaRPr lang="en-GB" sz="1400" b="0"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endParaRPr>
          </a:p>
          <a:p>
            <a:pPr algn="l">
              <a:lnSpc>
                <a:spcPct val="115000"/>
              </a:lnSpc>
              <a:spcAft>
                <a:spcPts val="80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400" b="0" i="0" kern="1200" dirty="0">
                <a:solidFill>
                  <a:schemeClr val="tx1"/>
                </a:solidFill>
                <a:effectLst/>
                <a:latin typeface="72 Brand" panose="020B0504030603020204" pitchFamily="34" charset="0"/>
                <a:ea typeface="Aptos" panose="020B0004020202020204" pitchFamily="34" charset="0"/>
                <a:cs typeface="Times New Roman" panose="02020603050405020304" pitchFamily="18" charset="0"/>
              </a:rPr>
              <a:t>Virtual cards also bring cost benefits. </a:t>
            </a:r>
            <a:r>
              <a:rPr lang="en-GB" sz="1400" b="0" i="0" kern="1200" dirty="0">
                <a:solidFill>
                  <a:schemeClr val="tx1"/>
                </a:solidFill>
                <a:effectLst/>
                <a:latin typeface="72 Brand" panose="020B0504030603020204" pitchFamily="34" charset="0"/>
                <a:ea typeface="Times New Roman" panose="02020603050405020304" pitchFamily="18" charset="0"/>
                <a:cs typeface="+mn-cs"/>
              </a:rPr>
              <a:t>The flexibility to pay suppliers earlier often outweighs the card fee. For instance, 60 days of accelerated cash flow on 90-day terms can pay for a 3% credit card fee.”</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72 Brand" panose="020B0504030603020204" pitchFamily="34" charset="0"/>
              <a:ea typeface="Times New Roman" panose="02020603050405020304" pitchFamily="18" charset="0"/>
              <a:cs typeface="+mn-cs"/>
            </a:endParaRPr>
          </a:p>
          <a:p>
            <a:pPr marL="0" lvl="0" indent="0" algn="l" rtl="0">
              <a:spcBef>
                <a:spcPts val="0"/>
              </a:spcBef>
              <a:spcAft>
                <a:spcPts val="0"/>
              </a:spcAft>
              <a:buNone/>
            </a:pPr>
            <a:endParaRPr lang="en-GB" dirty="0"/>
          </a:p>
        </p:txBody>
      </p:sp>
      <p:sp>
        <p:nvSpPr>
          <p:cNvPr id="4" name="Slide Number Placeholder 3">
            <a:extLst>
              <a:ext uri="{FF2B5EF4-FFF2-40B4-BE49-F238E27FC236}">
                <a16:creationId xmlns:a16="http://schemas.microsoft.com/office/drawing/2014/main" id="{85F7351D-BB2A-73A2-8E78-3EBD4DCAE091}"/>
              </a:ext>
            </a:extLst>
          </p:cNvPr>
          <p:cNvSpPr>
            <a:spLocks noGrp="1"/>
          </p:cNvSpPr>
          <p:nvPr>
            <p:ph type="sldNum" sz="quarter" idx="5"/>
          </p:nvPr>
        </p:nvSpPr>
        <p:spPr/>
        <p:txBody>
          <a:bodyPr/>
          <a:lstStyle/>
          <a:p>
            <a:fld id="{7D8C2C35-2B8A-446E-BEC0-FD36716C29AC}" type="slidenum">
              <a:rPr lang="en-DE" smtClean="0"/>
              <a:pPr/>
              <a:t>13</a:t>
            </a:fld>
            <a:endParaRPr lang="en-DE" dirty="0"/>
          </a:p>
        </p:txBody>
      </p:sp>
    </p:spTree>
    <p:extLst>
      <p:ext uri="{BB962C8B-B14F-4D97-AF65-F5344CB8AC3E}">
        <p14:creationId xmlns:p14="http://schemas.microsoft.com/office/powerpoint/2010/main" val="383224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3B32B-E218-2C59-61BB-2C86FBFD6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BBA54-D00C-CFE8-FF7E-A3DB8B312A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A5463C-5FBE-8124-F661-D41A0F512F8A}"/>
              </a:ext>
            </a:extLst>
          </p:cNvPr>
          <p:cNvSpPr>
            <a:spLocks noGrp="1"/>
          </p:cNvSpPr>
          <p:nvPr>
            <p:ph type="body" idx="1"/>
          </p:nvPr>
        </p:nvSpPr>
        <p:spPr/>
        <p:txBody>
          <a:bodyPr>
            <a:normAutofit/>
          </a:bodyPr>
          <a:lstStyle/>
          <a:p>
            <a:pPr marL="0" lvl="0" indent="0" algn="l" rtl="0">
              <a:spcBef>
                <a:spcPts val="0"/>
              </a:spcBef>
              <a:spcAft>
                <a:spcPts val="0"/>
              </a:spcAft>
              <a:buNone/>
            </a:pPr>
            <a:r>
              <a:rPr lang="en-GB" dirty="0"/>
              <a:t>We also have a series of dedicated virtual card resources.</a:t>
            </a:r>
          </a:p>
          <a:p>
            <a:pPr marL="0" lvl="0" indent="0" algn="l" rtl="0">
              <a:spcBef>
                <a:spcPts val="0"/>
              </a:spcBef>
              <a:spcAft>
                <a:spcPts val="0"/>
              </a:spcAft>
              <a:buNone/>
            </a:pPr>
            <a:r>
              <a:rPr lang="en-GB" sz="1400" b="0" i="0" kern="1200" dirty="0">
                <a:solidFill>
                  <a:schemeClr val="dk1"/>
                </a:solidFill>
                <a:latin typeface="72 Brand" panose="020B0504030603020204" pitchFamily="34" charset="0"/>
                <a:ea typeface="+mn-ea"/>
                <a:cs typeface="+mn-cs"/>
              </a:rPr>
              <a:t>They’re designed to help support your conversations with corporates and get a better understanding of SAP Taulia’s virtual card capability. </a:t>
            </a:r>
          </a:p>
          <a:p>
            <a:pPr marL="0" lvl="0" indent="0" algn="l" rtl="0">
              <a:spcBef>
                <a:spcPts val="0"/>
              </a:spcBef>
              <a:spcAft>
                <a:spcPts val="0"/>
              </a:spcAft>
              <a:buNone/>
            </a:pPr>
            <a:r>
              <a:rPr lang="en-GB" sz="1400" b="0" i="0" kern="1200" dirty="0">
                <a:solidFill>
                  <a:schemeClr val="dk1"/>
                </a:solidFill>
                <a:latin typeface="72 Brand" panose="020B0504030603020204" pitchFamily="34" charset="0"/>
                <a:ea typeface="+mn-ea"/>
                <a:cs typeface="+mn-cs"/>
              </a:rPr>
              <a:t>If you’d like to find out more </a:t>
            </a:r>
            <a:r>
              <a:rPr lang="en-GB" sz="1400" b="0" i="0" kern="1200" dirty="0">
                <a:solidFill>
                  <a:schemeClr val="dk1"/>
                </a:solidFill>
                <a:highlight>
                  <a:srgbClr val="FFFF00"/>
                </a:highlight>
                <a:latin typeface="72 Brand" panose="020B0504030603020204" pitchFamily="34" charset="0"/>
                <a:ea typeface="+mn-ea"/>
                <a:cs typeface="+mn-cs"/>
              </a:rPr>
              <a:t>&lt;</a:t>
            </a:r>
            <a:r>
              <a:rPr lang="en-GB" sz="1400" b="1" i="0" kern="1200" dirty="0">
                <a:solidFill>
                  <a:schemeClr val="dk1"/>
                </a:solidFill>
                <a:highlight>
                  <a:srgbClr val="FFFF00"/>
                </a:highlight>
                <a:latin typeface="72 Brand" panose="020B0504030603020204" pitchFamily="34" charset="0"/>
                <a:ea typeface="+mn-ea"/>
                <a:cs typeface="+mn-cs"/>
              </a:rPr>
              <a:t>contact details TBC</a:t>
            </a:r>
            <a:r>
              <a:rPr lang="en-GB" sz="1400" b="0" i="0" kern="1200" dirty="0">
                <a:solidFill>
                  <a:schemeClr val="dk1"/>
                </a:solidFill>
                <a:highlight>
                  <a:srgbClr val="FFFF00"/>
                </a:highlight>
                <a:latin typeface="72 Brand" panose="020B0504030603020204" pitchFamily="34" charset="0"/>
                <a:ea typeface="+mn-ea"/>
                <a:cs typeface="+mn-cs"/>
              </a:rPr>
              <a:t>&gt;</a:t>
            </a:r>
          </a:p>
          <a:p>
            <a:pPr marL="0" lvl="0" indent="0" algn="l" rtl="0">
              <a:spcBef>
                <a:spcPts val="0"/>
              </a:spcBef>
              <a:spcAft>
                <a:spcPts val="0"/>
              </a:spcAft>
              <a:buNone/>
            </a:pPr>
            <a:endParaRPr lang="en-GB" dirty="0"/>
          </a:p>
        </p:txBody>
      </p:sp>
      <p:sp>
        <p:nvSpPr>
          <p:cNvPr id="4" name="Slide Number Placeholder 3">
            <a:extLst>
              <a:ext uri="{FF2B5EF4-FFF2-40B4-BE49-F238E27FC236}">
                <a16:creationId xmlns:a16="http://schemas.microsoft.com/office/drawing/2014/main" id="{9214798D-7ACA-9D1B-BE8C-6280CAE73FF1}"/>
              </a:ext>
            </a:extLst>
          </p:cNvPr>
          <p:cNvSpPr>
            <a:spLocks noGrp="1"/>
          </p:cNvSpPr>
          <p:nvPr>
            <p:ph type="sldNum" sz="quarter" idx="5"/>
          </p:nvPr>
        </p:nvSpPr>
        <p:spPr/>
        <p:txBody>
          <a:bodyPr/>
          <a:lstStyle/>
          <a:p>
            <a:fld id="{7D8C2C35-2B8A-446E-BEC0-FD36716C29AC}" type="slidenum">
              <a:rPr lang="en-DE" smtClean="0"/>
              <a:pPr/>
              <a:t>14</a:t>
            </a:fld>
            <a:endParaRPr lang="en-DE" dirty="0"/>
          </a:p>
        </p:txBody>
      </p:sp>
    </p:spTree>
    <p:extLst>
      <p:ext uri="{BB962C8B-B14F-4D97-AF65-F5344CB8AC3E}">
        <p14:creationId xmlns:p14="http://schemas.microsoft.com/office/powerpoint/2010/main" val="468398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Clr>
                <a:schemeClr val="dk1"/>
              </a:buClr>
              <a:buSzPts val="1100"/>
              <a:buFont typeface="Arial"/>
              <a:buNone/>
            </a:pPr>
            <a:r>
              <a:rPr lang="en-GB" dirty="0"/>
              <a:t>You’ve seen how this capability works, how it solves real problems, and how other corporates are already benefiting.</a:t>
            </a:r>
          </a:p>
          <a:p>
            <a:pPr marL="0" lvl="0" indent="0" algn="l" rtl="0">
              <a:lnSpc>
                <a:spcPct val="115000"/>
              </a:lnSpc>
              <a:spcBef>
                <a:spcPts val="1200"/>
              </a:spcBef>
              <a:spcAft>
                <a:spcPts val="0"/>
              </a:spcAft>
              <a:buClr>
                <a:schemeClr val="dk1"/>
              </a:buClr>
              <a:buSzPts val="1100"/>
              <a:buFont typeface="Arial"/>
              <a:buNone/>
            </a:pPr>
            <a:r>
              <a:rPr lang="en-GB" dirty="0"/>
              <a:t>Now it’s your turn to take it forward, with tools and support from SAP Taulia. We can provide co-branded materials to help you tell the story in your own brand. We’re also ready to join you in a client conversation and help tailor the message to their environment.</a:t>
            </a:r>
          </a:p>
          <a:p>
            <a:pPr marL="0" lvl="0" indent="0" algn="l" rtl="0">
              <a:lnSpc>
                <a:spcPct val="115000"/>
              </a:lnSpc>
              <a:spcBef>
                <a:spcPts val="1200"/>
              </a:spcBef>
              <a:spcAft>
                <a:spcPts val="0"/>
              </a:spcAft>
              <a:buClr>
                <a:schemeClr val="dk1"/>
              </a:buClr>
              <a:buSzPts val="1100"/>
              <a:buFont typeface="Arial"/>
              <a:buNone/>
            </a:pPr>
            <a:r>
              <a:rPr lang="en-GB" dirty="0"/>
              <a:t>And most importantly, this is a strategic opportunity to bring your clients something they actually want. That’s embedded, automated, SAP-native payments.</a:t>
            </a:r>
          </a:p>
          <a:p>
            <a:pPr marL="0" lvl="0" indent="0" algn="l" rtl="0">
              <a:lnSpc>
                <a:spcPct val="115000"/>
              </a:lnSpc>
              <a:spcBef>
                <a:spcPts val="1200"/>
              </a:spcBef>
              <a:spcAft>
                <a:spcPts val="0"/>
              </a:spcAft>
              <a:buNone/>
            </a:pPr>
            <a:r>
              <a:rPr lang="en-GB" dirty="0"/>
              <a:t>Let’s partner to make that happen.</a:t>
            </a:r>
          </a:p>
          <a:p>
            <a:pPr marL="0" lvl="0" indent="0" algn="l" rtl="0">
              <a:lnSpc>
                <a:spcPct val="115000"/>
              </a:lnSpc>
              <a:spcBef>
                <a:spcPts val="1200"/>
              </a:spcBef>
              <a:spcAft>
                <a:spcPts val="1200"/>
              </a:spcAft>
              <a:buNone/>
            </a:pPr>
            <a:r>
              <a:rPr lang="en-GB" dirty="0"/>
              <a:t>Thank you for listening. </a:t>
            </a:r>
          </a:p>
        </p:txBody>
      </p:sp>
      <p:sp>
        <p:nvSpPr>
          <p:cNvPr id="4" name="Slide Number Placeholder 3"/>
          <p:cNvSpPr>
            <a:spLocks noGrp="1"/>
          </p:cNvSpPr>
          <p:nvPr>
            <p:ph type="sldNum" sz="quarter" idx="5"/>
          </p:nvPr>
        </p:nvSpPr>
        <p:spPr/>
        <p:txBody>
          <a:bodyPr/>
          <a:lstStyle/>
          <a:p>
            <a:fld id="{7D8C2C35-2B8A-446E-BEC0-FD36716C29AC}" type="slidenum">
              <a:rPr lang="en-DE" smtClean="0"/>
              <a:pPr/>
              <a:t>15</a:t>
            </a:fld>
            <a:endParaRPr lang="en-DE" dirty="0"/>
          </a:p>
        </p:txBody>
      </p:sp>
    </p:spTree>
    <p:extLst>
      <p:ext uri="{BB962C8B-B14F-4D97-AF65-F5344CB8AC3E}">
        <p14:creationId xmlns:p14="http://schemas.microsoft.com/office/powerpoint/2010/main" val="164576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2000"/>
              </a:lnSpc>
              <a:spcAft>
                <a:spcPts val="900"/>
              </a:spcAft>
              <a:buNone/>
            </a:pPr>
            <a:r>
              <a:rPr lang="en-GB" sz="1600" b="0" i="0" kern="1200" dirty="0">
                <a:solidFill>
                  <a:schemeClr val="tx1"/>
                </a:solidFill>
                <a:latin typeface="72 Brand" panose="020B0504030603020204" pitchFamily="34" charset="0"/>
                <a:ea typeface="+mn-ea"/>
                <a:cs typeface="+mn-cs"/>
              </a:rPr>
              <a:t>This presentation is specifically designed for virtual cards experts and pre-sales teams. </a:t>
            </a:r>
          </a:p>
          <a:p>
            <a:pPr marL="0" lvl="0" indent="0" algn="l" rtl="0">
              <a:lnSpc>
                <a:spcPct val="102000"/>
              </a:lnSpc>
              <a:spcAft>
                <a:spcPts val="900"/>
              </a:spcAft>
              <a:buNone/>
            </a:pPr>
            <a:r>
              <a:rPr lang="en-GB" sz="1400" b="0" i="0" kern="1200" dirty="0">
                <a:solidFill>
                  <a:schemeClr val="tx1"/>
                </a:solidFill>
                <a:latin typeface="72 Brand" panose="020B0504030603020204" pitchFamily="34" charset="0"/>
                <a:ea typeface="+mn-ea"/>
                <a:cs typeface="+mn-cs"/>
              </a:rPr>
              <a:t>It includes detailed advice to help you advance conversations with corporates and turn them from prospects into customers. </a:t>
            </a:r>
          </a:p>
          <a:p>
            <a:pPr>
              <a:lnSpc>
                <a:spcPct val="102000"/>
              </a:lnSpc>
              <a:spcAft>
                <a:spcPts val="900"/>
              </a:spcAft>
            </a:pPr>
            <a:endParaRPr lang="en-GB" sz="1400" b="0" i="0" kern="1200" dirty="0">
              <a:solidFill>
                <a:schemeClr val="tx1"/>
              </a:solidFill>
              <a:latin typeface="72 Brand" panose="020B0504030603020204" pitchFamily="34" charset="0"/>
              <a:ea typeface="+mn-ea"/>
              <a:cs typeface="+mn-cs"/>
            </a:endParaRPr>
          </a:p>
          <a:p>
            <a:pPr>
              <a:lnSpc>
                <a:spcPct val="102000"/>
              </a:lnSpc>
              <a:spcAft>
                <a:spcPts val="900"/>
              </a:spcAft>
            </a:pPr>
            <a:r>
              <a:rPr lang="en-GB" sz="1400" b="0" i="0" kern="1200" dirty="0">
                <a:solidFill>
                  <a:schemeClr val="tx1"/>
                </a:solidFill>
                <a:latin typeface="72 Brand" panose="020B0504030603020204" pitchFamily="34" charset="0"/>
                <a:ea typeface="+mn-ea"/>
                <a:cs typeface="+mn-cs"/>
              </a:rPr>
              <a:t>You can use this guide to:</a:t>
            </a:r>
          </a:p>
          <a:p>
            <a:pPr>
              <a:lnSpc>
                <a:spcPct val="102000"/>
              </a:lnSpc>
              <a:spcAft>
                <a:spcPts val="900"/>
              </a:spcAft>
            </a:pPr>
            <a:r>
              <a:rPr lang="en-GB" sz="1400" b="1" i="0" kern="1200" dirty="0">
                <a:solidFill>
                  <a:schemeClr val="tx1"/>
                </a:solidFill>
                <a:latin typeface="72 Brand" panose="020B0504030603020204" pitchFamily="34" charset="0"/>
                <a:ea typeface="+mn-ea"/>
                <a:cs typeface="+mn-cs"/>
              </a:rPr>
              <a:t>&lt;Presenter prompt: Click to separately reveal each of the four on-screen call-out boxes&gt;</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2</a:t>
            </a:fld>
            <a:endParaRPr lang="en-DE" dirty="0"/>
          </a:p>
        </p:txBody>
      </p:sp>
    </p:spTree>
    <p:extLst>
      <p:ext uri="{BB962C8B-B14F-4D97-AF65-F5344CB8AC3E}">
        <p14:creationId xmlns:p14="http://schemas.microsoft.com/office/powerpoint/2010/main" val="101668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2ED8-A940-C89F-E84D-32B06E8C4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F9902-1F52-10B7-26FC-AE8548082D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F8E825-42E1-12AC-D46E-9E88857A4175}"/>
              </a:ext>
            </a:extLst>
          </p:cNvPr>
          <p:cNvSpPr>
            <a:spLocks noGrp="1"/>
          </p:cNvSpPr>
          <p:nvPr>
            <p:ph type="body" idx="1"/>
          </p:nvPr>
        </p:nvSpPr>
        <p:spPr/>
        <p:txBody>
          <a:bodyPr>
            <a:normAutofit fontScale="85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latin typeface="72 Brand" panose="020B0504030603020204" pitchFamily="34" charset="0"/>
                <a:ea typeface="+mn-ea"/>
                <a:cs typeface="+mn-cs"/>
              </a:rPr>
              <a:t>SAP’s embedded virtual cards capability offers two different ways to deliver payments: Pay on Invoice and Pay on PO. </a:t>
            </a:r>
            <a:br>
              <a:rPr lang="en-GB" sz="1400" b="0" i="0" kern="1200" dirty="0">
                <a:solidFill>
                  <a:schemeClr val="dk1"/>
                </a:solidFill>
                <a:latin typeface="72 Brand" panose="020B0504030603020204" pitchFamily="34" charset="0"/>
                <a:ea typeface="+mn-ea"/>
                <a:cs typeface="+mn-cs"/>
              </a:rPr>
            </a:br>
            <a:r>
              <a:rPr lang="en-GB" sz="1400" b="0" i="0" kern="1200" dirty="0">
                <a:solidFill>
                  <a:schemeClr val="dk1"/>
                </a:solidFill>
                <a:latin typeface="72 Brand" panose="020B0504030603020204" pitchFamily="34" charset="0"/>
                <a:ea typeface="+mn-ea"/>
                <a:cs typeface="+mn-cs"/>
              </a:rPr>
              <a:t>That means corporates can match the right virtual card flow to their payment needs.</a:t>
            </a: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b="1" dirty="0">
                <a:solidFill>
                  <a:schemeClr val="dk1"/>
                </a:solidFill>
              </a:rPr>
              <a:t>PAY ON INVOICE:</a:t>
            </a: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rgbClr val="02414C"/>
                </a:solidFill>
                <a:latin typeface="72 Brand" panose="020B0504030603020204" pitchFamily="34" charset="0"/>
                <a:ea typeface="+mn-ea"/>
                <a:cs typeface="+mn-cs"/>
              </a:rPr>
              <a:t>This model automates virtual card issuance at the invoice approval stage.</a:t>
            </a:r>
            <a:endParaRPr lang="en-US" sz="1400" dirty="0">
              <a:solidFill>
                <a:srgbClr val="02414C"/>
              </a:solidFill>
            </a:endParaRPr>
          </a:p>
          <a:p>
            <a:pPr marL="0" lvl="0" indent="0" algn="l" rtl="0">
              <a:spcBef>
                <a:spcPts val="0"/>
              </a:spcBef>
              <a:spcAft>
                <a:spcPts val="0"/>
              </a:spcAft>
              <a:buNone/>
            </a:pPr>
            <a:br>
              <a:rPr lang="en-GB" b="1" dirty="0">
                <a:solidFill>
                  <a:schemeClr val="dk1"/>
                </a:solidFill>
              </a:rPr>
            </a:br>
            <a:endParaRPr lang="en-GB" b="1" dirty="0">
              <a:solidFill>
                <a:schemeClr val="dk1"/>
              </a:solidFill>
            </a:endParaRPr>
          </a:p>
          <a:p>
            <a:pPr rtl="0" eaLnBrk="1" fontAlgn="t" latinLnBrk="0" hangingPunct="1"/>
            <a:r>
              <a:rPr lang="en-GB" sz="1400" b="1" i="0" u="none" strike="noStrike" kern="1200" dirty="0">
                <a:solidFill>
                  <a:schemeClr val="tx1"/>
                </a:solidFill>
                <a:effectLst/>
                <a:latin typeface="72 Brand" panose="020B0504030603020204" pitchFamily="34" charset="0"/>
                <a:ea typeface="+mn-ea"/>
                <a:cs typeface="+mn-cs"/>
              </a:rPr>
              <a:t>It’s ideal for </a:t>
            </a:r>
            <a:r>
              <a:rPr lang="en-US" sz="1400" b="0" i="0" u="none" strike="noStrike" kern="1200" dirty="0">
                <a:solidFill>
                  <a:schemeClr val="tx1"/>
                </a:solidFill>
                <a:effectLst/>
                <a:latin typeface="72 Brand" panose="020B0504030603020204" pitchFamily="34" charset="0"/>
                <a:ea typeface="+mn-ea"/>
                <a:cs typeface="+mn-cs"/>
              </a:rPr>
              <a:t>High-volume, ERP-integrated supplier payments</a:t>
            </a:r>
            <a:endParaRPr lang="en-GB" sz="1400" b="0" i="0" u="none" strike="noStrike" kern="1200" dirty="0">
              <a:solidFill>
                <a:schemeClr val="tx1"/>
              </a:solidFill>
              <a:effectLst/>
              <a:latin typeface="72 Brand" panose="020B0504030603020204" pitchFamily="34" charset="0"/>
              <a:ea typeface="+mn-ea"/>
              <a:cs typeface="+mn-cs"/>
            </a:endParaRPr>
          </a:p>
          <a:p>
            <a:pPr rtl="0" eaLnBrk="1" fontAlgn="t" latinLnBrk="0" hangingPunct="1"/>
            <a:r>
              <a:rPr lang="en-GB" sz="1400" b="1" i="0" u="none" strike="noStrike" kern="1200" dirty="0">
                <a:solidFill>
                  <a:schemeClr val="tx1"/>
                </a:solidFill>
                <a:effectLst/>
                <a:latin typeface="72 Brand" panose="020B0504030603020204" pitchFamily="34" charset="0"/>
                <a:ea typeface="+mn-ea"/>
                <a:cs typeface="+mn-cs"/>
              </a:rPr>
              <a:t>It works seamlessly within </a:t>
            </a:r>
            <a:r>
              <a:rPr lang="en-GB" sz="1400" b="0" i="0" u="none" strike="noStrike" kern="1200" dirty="0">
                <a:solidFill>
                  <a:schemeClr val="tx1"/>
                </a:solidFill>
                <a:effectLst/>
                <a:latin typeface="72 Brand" panose="020B0504030603020204" pitchFamily="34" charset="0"/>
                <a:ea typeface="+mn-ea"/>
                <a:cs typeface="+mn-cs"/>
              </a:rPr>
              <a:t>SAP S/4HANA, SAP ECC, and the SAP Business Network</a:t>
            </a:r>
          </a:p>
          <a:p>
            <a:pPr rtl="0" eaLnBrk="1" fontAlgn="t" latinLnBrk="0" hangingPunct="1"/>
            <a:r>
              <a:rPr lang="en-GB" sz="1400" b="1" i="0" u="none" strike="noStrike" kern="1200" dirty="0">
                <a:solidFill>
                  <a:schemeClr val="tx1"/>
                </a:solidFill>
                <a:effectLst/>
                <a:latin typeface="72 Brand" panose="020B0504030603020204" pitchFamily="34" charset="0"/>
                <a:ea typeface="+mn-ea"/>
                <a:cs typeface="+mn-cs"/>
              </a:rPr>
              <a:t>It helps corporates </a:t>
            </a:r>
            <a:r>
              <a:rPr lang="en-GB" sz="1400" b="0" i="0" u="none" strike="noStrike" kern="1200" dirty="0">
                <a:solidFill>
                  <a:schemeClr val="tx1"/>
                </a:solidFill>
                <a:effectLst/>
                <a:latin typeface="72 Brand" panose="020B0504030603020204" pitchFamily="34" charset="0"/>
                <a:ea typeface="+mn-ea"/>
                <a:cs typeface="+mn-cs"/>
              </a:rPr>
              <a:t>eliminate manual processing and streamline reconciliation</a:t>
            </a:r>
          </a:p>
          <a:p>
            <a:pPr rtl="0" eaLnBrk="1" fontAlgn="t" latinLnBrk="0" hangingPunct="1"/>
            <a:r>
              <a:rPr lang="en-GB" sz="1400" b="1" i="0" u="none" strike="noStrike" kern="1200" dirty="0">
                <a:solidFill>
                  <a:schemeClr val="tx1"/>
                </a:solidFill>
                <a:effectLst/>
                <a:latin typeface="72 Brand" panose="020B0504030603020204" pitchFamily="34" charset="0"/>
                <a:ea typeface="+mn-ea"/>
                <a:cs typeface="+mn-cs"/>
              </a:rPr>
              <a:t>Issuers can position this as </a:t>
            </a:r>
            <a:r>
              <a:rPr lang="en-GB" sz="1400" b="0" i="0" u="none" strike="noStrike" kern="1200" dirty="0">
                <a:solidFill>
                  <a:schemeClr val="tx1"/>
                </a:solidFill>
                <a:effectLst/>
                <a:latin typeface="72 Brand" panose="020B0504030603020204" pitchFamily="34" charset="0"/>
                <a:ea typeface="+mn-ea"/>
                <a:cs typeface="+mn-cs"/>
              </a:rPr>
              <a:t>a scalable solution that delivers touchless automation and deeper ERP alignment</a:t>
            </a:r>
          </a:p>
          <a:p>
            <a:pPr rtl="0" eaLnBrk="1" fontAlgn="t" latinLnBrk="0" hangingPunct="1"/>
            <a:endParaRPr lang="en-GB" sz="1400" b="0" i="0" u="none" strike="noStrike" kern="1200" dirty="0">
              <a:solidFill>
                <a:schemeClr val="tx1"/>
              </a:solidFill>
              <a:effectLst/>
              <a:latin typeface="72 Brand" panose="020B0504030603020204" pitchFamily="34" charset="0"/>
              <a:ea typeface="+mn-ea"/>
              <a:cs typeface="+mn-cs"/>
            </a:endParaRPr>
          </a:p>
          <a:p>
            <a:pPr rtl="0" eaLnBrk="1" fontAlgn="t" latinLnBrk="0" hangingPunct="1"/>
            <a:endParaRPr lang="en-GB" sz="1400" b="0" i="0" u="none" strike="noStrike" kern="1200" dirty="0">
              <a:solidFill>
                <a:schemeClr val="tx1"/>
              </a:solidFill>
              <a:effectLst/>
              <a:latin typeface="72 Brand" panose="020B0504030603020204" pitchFamily="34" charset="0"/>
              <a:ea typeface="+mn-ea"/>
              <a:cs typeface="+mn-cs"/>
            </a:endParaRPr>
          </a:p>
          <a:p>
            <a:pPr rtl="0" eaLnBrk="1" fontAlgn="t" latinLnBrk="0" hangingPunct="1"/>
            <a:endParaRPr lang="en-GB" sz="1400" b="0" i="0" u="none" strike="noStrike" kern="1200" dirty="0">
              <a:solidFill>
                <a:schemeClr val="tx1"/>
              </a:solidFill>
              <a:effectLst/>
              <a:latin typeface="72 Brand" panose="020B0504030603020204" pitchFamily="34" charset="0"/>
              <a:ea typeface="+mn-ea"/>
              <a:cs typeface="+mn-cs"/>
            </a:endParaRPr>
          </a:p>
          <a:p>
            <a:pPr rtl="0" eaLnBrk="1" fontAlgn="auto" latinLnBrk="0" hangingPunct="1"/>
            <a:r>
              <a:rPr lang="en-GB" sz="2000" b="1" i="0" u="none" strike="noStrike" kern="1200" dirty="0">
                <a:solidFill>
                  <a:schemeClr val="tx1"/>
                </a:solidFill>
                <a:effectLst/>
                <a:latin typeface="72 Brand" panose="020B0504030603020204" pitchFamily="34" charset="0"/>
                <a:ea typeface="+mn-ea"/>
                <a:cs typeface="+mn-cs"/>
              </a:rPr>
              <a:t>PAY ON PO:</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2000" dirty="0">
                <a:solidFill>
                  <a:srgbClr val="02414C"/>
                </a:solidFill>
              </a:rPr>
              <a:t>This model supports ad-hoc or urgent purchases by embedding virtual cards at the requisition stage.</a:t>
            </a:r>
          </a:p>
          <a:p>
            <a:pPr rtl="0" eaLnBrk="1" fontAlgn="auto" latinLnBrk="0" hangingPunct="1"/>
            <a:endParaRPr lang="en-GB" sz="2000" b="1" i="0" u="none" strike="noStrike" kern="1200" dirty="0">
              <a:solidFill>
                <a:schemeClr val="tx1"/>
              </a:solidFill>
              <a:effectLst/>
              <a:latin typeface="72 Brand" panose="020B0504030603020204" pitchFamily="34" charset="0"/>
              <a:ea typeface="+mn-ea"/>
              <a:cs typeface="+mn-cs"/>
            </a:endParaRPr>
          </a:p>
          <a:p>
            <a:pPr rtl="0" eaLnBrk="1" fontAlgn="auto" latinLnBrk="0" hangingPunct="1"/>
            <a:endParaRPr lang="en-GB" sz="2000" b="1" i="0" u="none" strike="noStrike" kern="1200" dirty="0">
              <a:solidFill>
                <a:schemeClr val="tx1"/>
              </a:solidFill>
              <a:effectLst/>
              <a:latin typeface="72 Brand" panose="020B0504030603020204" pitchFamily="34" charset="0"/>
              <a:ea typeface="+mn-ea"/>
              <a:cs typeface="+mn-cs"/>
            </a:endParaRPr>
          </a:p>
          <a:p>
            <a:pPr rtl="0" eaLnBrk="1" fontAlgn="auto" latinLnBrk="0" hangingPunct="1"/>
            <a:r>
              <a:rPr lang="en-GB" sz="1400" b="1" i="0" u="none" strike="noStrike" kern="1200" dirty="0">
                <a:solidFill>
                  <a:schemeClr val="tx1"/>
                </a:solidFill>
                <a:effectLst/>
                <a:latin typeface="72 Brand" panose="020B0504030603020204" pitchFamily="34" charset="0"/>
                <a:ea typeface="+mn-ea"/>
                <a:cs typeface="+mn-cs"/>
              </a:rPr>
              <a:t>It’s ideal for </a:t>
            </a:r>
            <a:r>
              <a:rPr lang="en-GB" sz="1400" b="0" i="0" u="none" strike="noStrike" kern="1200" dirty="0">
                <a:solidFill>
                  <a:schemeClr val="tx1"/>
                </a:solidFill>
                <a:effectLst/>
                <a:latin typeface="72 Brand" panose="020B0504030603020204" pitchFamily="34" charset="0"/>
                <a:ea typeface="+mn-ea"/>
                <a:cs typeface="+mn-cs"/>
              </a:rPr>
              <a:t>Paying one-time suppliers or non-catalog spend</a:t>
            </a:r>
          </a:p>
          <a:p>
            <a:pPr rtl="0" eaLnBrk="1" fontAlgn="auto" latinLnBrk="0" hangingPunct="1"/>
            <a:r>
              <a:rPr lang="en-GB" sz="1400" b="1" i="0" u="none" strike="noStrike" kern="1200" dirty="0">
                <a:solidFill>
                  <a:schemeClr val="tx1"/>
                </a:solidFill>
                <a:effectLst/>
                <a:latin typeface="72 Brand" panose="020B0504030603020204" pitchFamily="34" charset="0"/>
                <a:ea typeface="+mn-ea"/>
                <a:cs typeface="+mn-cs"/>
              </a:rPr>
              <a:t>It works seamlessly within </a:t>
            </a:r>
            <a:r>
              <a:rPr lang="en-GB" sz="1400" b="0" i="0" u="none" strike="noStrike" kern="1200" dirty="0">
                <a:solidFill>
                  <a:schemeClr val="tx1"/>
                </a:solidFill>
                <a:effectLst/>
                <a:latin typeface="72 Brand" panose="020B0504030603020204" pitchFamily="34" charset="0"/>
                <a:ea typeface="+mn-ea"/>
                <a:cs typeface="+mn-cs"/>
              </a:rPr>
              <a:t>SAP Ariba</a:t>
            </a:r>
          </a:p>
          <a:p>
            <a:pPr rtl="0" eaLnBrk="1" fontAlgn="auto" latinLnBrk="0" hangingPunct="1"/>
            <a:r>
              <a:rPr lang="en-GB" sz="1400" b="1" i="0" u="none" strike="noStrike" kern="1200" dirty="0">
                <a:solidFill>
                  <a:schemeClr val="tx1"/>
                </a:solidFill>
                <a:effectLst/>
                <a:latin typeface="72 Brand" panose="020B0504030603020204" pitchFamily="34" charset="0"/>
                <a:ea typeface="+mn-ea"/>
                <a:cs typeface="+mn-cs"/>
              </a:rPr>
              <a:t>It helps corporates </a:t>
            </a:r>
            <a:r>
              <a:rPr lang="en-GB" sz="1400" b="0" i="0" u="none" strike="noStrike" kern="1200" dirty="0">
                <a:solidFill>
                  <a:schemeClr val="tx1"/>
                </a:solidFill>
                <a:effectLst/>
                <a:latin typeface="72 Brand" panose="020B0504030603020204" pitchFamily="34" charset="0"/>
                <a:ea typeface="+mn-ea"/>
                <a:cs typeface="+mn-cs"/>
              </a:rPr>
              <a:t>struggling with onboarding delays or manual workarounds for ad-hoc vendors</a:t>
            </a:r>
          </a:p>
          <a:p>
            <a:pPr rtl="0" eaLnBrk="1" fontAlgn="t" latinLnBrk="0" hangingPunct="1"/>
            <a:r>
              <a:rPr lang="en-GB" sz="1400" b="1" i="0" u="none" strike="noStrike" kern="1200" dirty="0">
                <a:solidFill>
                  <a:schemeClr val="tx1"/>
                </a:solidFill>
                <a:effectLst/>
                <a:latin typeface="72 Brand" panose="020B0504030603020204" pitchFamily="34" charset="0"/>
                <a:ea typeface="+mn-ea"/>
                <a:cs typeface="+mn-cs"/>
              </a:rPr>
              <a:t>Issuers can position this as </a:t>
            </a:r>
            <a:r>
              <a:rPr lang="en-GB" sz="1400" b="0" i="0" u="none" strike="noStrike" kern="1200" dirty="0">
                <a:solidFill>
                  <a:schemeClr val="tx1"/>
                </a:solidFill>
                <a:effectLst/>
                <a:latin typeface="72 Brand" panose="020B0504030603020204" pitchFamily="34" charset="0"/>
                <a:ea typeface="+mn-ea"/>
                <a:cs typeface="+mn-cs"/>
              </a:rPr>
              <a:t>a scalable solution that delivers flexibility without compromising procurement control</a:t>
            </a:r>
          </a:p>
          <a:p>
            <a:pPr rtl="0" eaLnBrk="1" fontAlgn="t" latinLnBrk="0" hangingPunct="1"/>
            <a:endParaRPr lang="en-GB" sz="1400" b="0" i="0" u="none" strike="noStrike" kern="1200" dirty="0">
              <a:solidFill>
                <a:schemeClr val="tx1"/>
              </a:solidFill>
              <a:effectLst/>
              <a:latin typeface="72 Brand" panose="020B0504030603020204" pitchFamily="34" charset="0"/>
              <a:ea typeface="+mn-ea"/>
              <a:cs typeface="+mn-cs"/>
            </a:endParaRPr>
          </a:p>
          <a:p>
            <a:pPr marL="0" lvl="0" indent="0" algn="l" rtl="0">
              <a:spcBef>
                <a:spcPts val="0"/>
              </a:spcBef>
              <a:spcAft>
                <a:spcPts val="0"/>
              </a:spcAft>
              <a:buNone/>
            </a:pPr>
            <a:endParaRPr lang="en-GB" dirty="0">
              <a:solidFill>
                <a:schemeClr val="dk1"/>
              </a:solidFill>
            </a:endParaRPr>
          </a:p>
        </p:txBody>
      </p:sp>
      <p:sp>
        <p:nvSpPr>
          <p:cNvPr id="4" name="Slide Number Placeholder 3">
            <a:extLst>
              <a:ext uri="{FF2B5EF4-FFF2-40B4-BE49-F238E27FC236}">
                <a16:creationId xmlns:a16="http://schemas.microsoft.com/office/drawing/2014/main" id="{3EFF37D3-8252-A5D5-363B-94A25489F362}"/>
              </a:ext>
            </a:extLst>
          </p:cNvPr>
          <p:cNvSpPr>
            <a:spLocks noGrp="1"/>
          </p:cNvSpPr>
          <p:nvPr>
            <p:ph type="sldNum" sz="quarter" idx="5"/>
          </p:nvPr>
        </p:nvSpPr>
        <p:spPr/>
        <p:txBody>
          <a:bodyPr/>
          <a:lstStyle/>
          <a:p>
            <a:fld id="{7D8C2C35-2B8A-446E-BEC0-FD36716C29AC}" type="slidenum">
              <a:rPr lang="en-DE" smtClean="0"/>
              <a:pPr/>
              <a:t>3</a:t>
            </a:fld>
            <a:endParaRPr lang="en-DE" dirty="0"/>
          </a:p>
        </p:txBody>
      </p:sp>
    </p:spTree>
    <p:extLst>
      <p:ext uri="{BB962C8B-B14F-4D97-AF65-F5344CB8AC3E}">
        <p14:creationId xmlns:p14="http://schemas.microsoft.com/office/powerpoint/2010/main" val="416689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0FD4-A4FF-C5A6-B084-95AFFF124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2E503-4941-0BA7-64B4-E8DF198420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1072F0-3A76-613D-8BF6-93A02268E83E}"/>
              </a:ext>
            </a:extLst>
          </p:cNvPr>
          <p:cNvSpPr>
            <a:spLocks noGrp="1"/>
          </p:cNvSpPr>
          <p:nvPr>
            <p:ph type="body" idx="1"/>
          </p:nvPr>
        </p:nvSpPr>
        <p:spPr/>
        <p:txBody>
          <a:bodyPr>
            <a:normAutofit fontScale="77500" lnSpcReduction="20000"/>
          </a:bodyPr>
          <a:lstStyle/>
          <a:p>
            <a:pPr lvl="0">
              <a:lnSpc>
                <a:spcPct val="102000"/>
              </a:lnSpc>
              <a:spcAft>
                <a:spcPts val="600"/>
              </a:spcAft>
            </a:pPr>
            <a:r>
              <a:rPr lang="en-GB" sz="1800" b="0" i="0" kern="1200" dirty="0">
                <a:solidFill>
                  <a:srgbClr val="02414C"/>
                </a:solidFill>
                <a:latin typeface="72 Brand" panose="020B0504030603020204" pitchFamily="34" charset="0"/>
                <a:ea typeface="+mn-ea"/>
                <a:cs typeface="+mn-cs"/>
              </a:rPr>
              <a:t>Here are some of the big benefits of SAP-embedded virtual cards.</a:t>
            </a:r>
          </a:p>
          <a:p>
            <a:pPr lvl="0">
              <a:lnSpc>
                <a:spcPct val="102000"/>
              </a:lnSpc>
              <a:spcAft>
                <a:spcPts val="600"/>
              </a:spcAft>
            </a:pPr>
            <a:endParaRPr lang="en-GB" sz="1800" b="0" i="0" kern="1200" dirty="0">
              <a:solidFill>
                <a:srgbClr val="02414C"/>
              </a:solidFill>
              <a:latin typeface="72 Brand" panose="020B0504030603020204" pitchFamily="34" charset="0"/>
              <a:ea typeface="+mn-ea"/>
              <a:cs typeface="+mn-cs"/>
            </a:endParaRPr>
          </a:p>
          <a:p>
            <a:pPr marL="0" marR="0" lvl="0" indent="0" algn="l" defTabSz="1088776" rtl="0" eaLnBrk="1" fontAlgn="auto" latinLnBrk="0" hangingPunct="1">
              <a:lnSpc>
                <a:spcPct val="102000"/>
              </a:lnSpc>
              <a:spcBef>
                <a:spcPts val="0"/>
              </a:spcBef>
              <a:spcAft>
                <a:spcPts val="600"/>
              </a:spcAft>
              <a:buClrTx/>
              <a:buSzTx/>
              <a:buFontTx/>
              <a:buNone/>
              <a:tabLst/>
              <a:defRPr/>
            </a:pPr>
            <a:r>
              <a:rPr lang="en-GB" sz="1800" b="1" i="0" kern="1200" dirty="0">
                <a:solidFill>
                  <a:schemeClr val="tx1"/>
                </a:solidFill>
                <a:latin typeface="72 Brand" panose="020B0504030603020204" pitchFamily="34" charset="0"/>
                <a:ea typeface="+mn-ea"/>
                <a:cs typeface="+mn-cs"/>
              </a:rPr>
              <a:t>&lt;Presenter prompt: Click to separately reveal each of the four on-screen call-out boxes&gt;</a:t>
            </a:r>
            <a:endParaRPr lang="en-GB" sz="1800" b="0" i="0" kern="1200" dirty="0">
              <a:solidFill>
                <a:srgbClr val="02414C"/>
              </a:solidFill>
              <a:latin typeface="72 Brand" panose="020B0504030603020204" pitchFamily="34" charset="0"/>
              <a:ea typeface="+mn-ea"/>
              <a:cs typeface="+mn-cs"/>
            </a:endParaRPr>
          </a:p>
          <a:p>
            <a:pPr lvl="0">
              <a:lnSpc>
                <a:spcPct val="102000"/>
              </a:lnSpc>
              <a:spcAft>
                <a:spcPts val="600"/>
              </a:spcAft>
            </a:pPr>
            <a:endParaRPr lang="en-GB" sz="1800" b="1" i="0" kern="1200" dirty="0">
              <a:solidFill>
                <a:srgbClr val="02414C"/>
              </a:solidFill>
              <a:latin typeface="72 Brand" panose="020B0504030603020204" pitchFamily="34" charset="0"/>
              <a:ea typeface="+mn-ea"/>
              <a:cs typeface="+mn-cs"/>
            </a:endParaRPr>
          </a:p>
          <a:p>
            <a:pPr lvl="0">
              <a:lnSpc>
                <a:spcPct val="102000"/>
              </a:lnSpc>
              <a:spcAft>
                <a:spcPts val="600"/>
              </a:spcAft>
            </a:pPr>
            <a:r>
              <a:rPr lang="en-GB" sz="1800" b="1" i="0" kern="1200" dirty="0">
                <a:solidFill>
                  <a:srgbClr val="02414C"/>
                </a:solidFill>
                <a:latin typeface="72 Brand" panose="020B0504030603020204" pitchFamily="34" charset="0"/>
                <a:ea typeface="+mn-ea"/>
                <a:cs typeface="+mn-cs"/>
              </a:rPr>
              <a:t>Increased supplier acceptance </a:t>
            </a:r>
            <a:br>
              <a:rPr lang="en-GB" sz="1800" b="1" i="0" kern="1200" dirty="0">
                <a:solidFill>
                  <a:srgbClr val="02414C"/>
                </a:solidFill>
                <a:latin typeface="72 Brand" panose="020B0504030603020204" pitchFamily="34" charset="0"/>
                <a:ea typeface="+mn-ea"/>
                <a:cs typeface="+mn-cs"/>
              </a:rPr>
            </a:br>
            <a:r>
              <a:rPr lang="en-GB" sz="1400" b="0" i="0" kern="1200" dirty="0">
                <a:solidFill>
                  <a:srgbClr val="02414C"/>
                </a:solidFill>
                <a:latin typeface="72 Brand" panose="020B0504030603020204" pitchFamily="34" charset="0"/>
                <a:ea typeface="+mn-ea"/>
                <a:cs typeface="+mn-cs"/>
              </a:rPr>
              <a:t>SAP Taulia’s supplier intelligence engine identifies more suppliers and </a:t>
            </a:r>
            <a:r>
              <a:rPr lang="en-GB" sz="1400" b="0" i="0" kern="1200" dirty="0" err="1">
                <a:solidFill>
                  <a:srgbClr val="02414C"/>
                </a:solidFill>
                <a:latin typeface="72 Brand" panose="020B0504030603020204" pitchFamily="34" charset="0"/>
                <a:ea typeface="+mn-ea"/>
                <a:cs typeface="+mn-cs"/>
              </a:rPr>
              <a:t>cardable</a:t>
            </a:r>
            <a:r>
              <a:rPr lang="en-GB" sz="1400" b="0" i="0" kern="1200" dirty="0">
                <a:solidFill>
                  <a:srgbClr val="02414C"/>
                </a:solidFill>
                <a:latin typeface="72 Brand" panose="020B0504030603020204" pitchFamily="34" charset="0"/>
                <a:ea typeface="+mn-ea"/>
                <a:cs typeface="+mn-cs"/>
              </a:rPr>
              <a:t> spend, leading to 2–3x higher supplier acceptance than the industry average.</a:t>
            </a: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r>
              <a:rPr lang="en-GB" sz="1800" b="1" i="0" kern="1200" dirty="0">
                <a:solidFill>
                  <a:srgbClr val="02414C"/>
                </a:solidFill>
                <a:latin typeface="72 Brand" panose="020B0504030603020204" pitchFamily="34" charset="0"/>
                <a:ea typeface="+mn-ea"/>
                <a:cs typeface="+mn-cs"/>
              </a:rPr>
              <a:t>Lowered IT expense </a:t>
            </a:r>
            <a:br>
              <a:rPr lang="en-GB" sz="1800" b="0" i="0" kern="1200" dirty="0">
                <a:solidFill>
                  <a:srgbClr val="02414C"/>
                </a:solidFill>
                <a:latin typeface="72 Brand" panose="020B0504030603020204" pitchFamily="34" charset="0"/>
                <a:ea typeface="+mn-ea"/>
                <a:cs typeface="+mn-cs"/>
              </a:rPr>
            </a:br>
            <a:r>
              <a:rPr lang="en-GB" sz="1400" b="0" i="0" kern="1200" dirty="0">
                <a:solidFill>
                  <a:srgbClr val="02414C"/>
                </a:solidFill>
                <a:latin typeface="72 Brand" panose="020B0504030603020204" pitchFamily="34" charset="0"/>
                <a:ea typeface="+mn-ea"/>
                <a:cs typeface="+mn-cs"/>
              </a:rPr>
              <a:t>Plug-and-play issuing removes the need for complex bank integrations, which can save organizations $100K–$300K in IT costs.</a:t>
            </a:r>
            <a:r>
              <a:rPr lang="en-GB" sz="1400" b="0" i="0" kern="1200" baseline="30000" dirty="0">
                <a:solidFill>
                  <a:srgbClr val="02414C"/>
                </a:solidFill>
                <a:latin typeface="72 Brand" panose="020B0504030603020204" pitchFamily="34" charset="0"/>
                <a:ea typeface="+mn-ea"/>
                <a:cs typeface="+mn-cs"/>
              </a:rPr>
              <a:t>1</a:t>
            </a: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r>
              <a:rPr lang="en-GB" sz="1800" b="1" i="0" kern="1200" dirty="0">
                <a:solidFill>
                  <a:srgbClr val="02414C"/>
                </a:solidFill>
                <a:latin typeface="72 Brand" panose="020B0504030603020204" pitchFamily="34" charset="0"/>
                <a:ea typeface="+mn-ea"/>
                <a:cs typeface="+mn-cs"/>
              </a:rPr>
              <a:t>Reduced operational expense </a:t>
            </a:r>
            <a:br>
              <a:rPr lang="en-GB" sz="1800" b="1" i="0" kern="1200" dirty="0">
                <a:solidFill>
                  <a:srgbClr val="02414C"/>
                </a:solidFill>
                <a:latin typeface="72 Brand" panose="020B0504030603020204" pitchFamily="34" charset="0"/>
                <a:ea typeface="+mn-ea"/>
                <a:cs typeface="+mn-cs"/>
              </a:rPr>
            </a:br>
            <a:r>
              <a:rPr lang="en-GB" sz="1400" b="0" i="0" kern="1200" dirty="0">
                <a:solidFill>
                  <a:srgbClr val="02414C"/>
                </a:solidFill>
                <a:latin typeface="72 Brand" panose="020B0504030603020204" pitchFamily="34" charset="0"/>
                <a:ea typeface="+mn-ea"/>
                <a:cs typeface="+mn-cs"/>
              </a:rPr>
              <a:t>With virtual cards, reconciliation happens automatically within a corporate’s ERP system. This can save 1000–3000 hours a year in manual effort, leading to a potential $150K-$300K ROI in 12 months (based on a $200M -sized program).</a:t>
            </a: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r>
              <a:rPr lang="en-GB" sz="1800" b="1" i="0" kern="1200" dirty="0">
                <a:solidFill>
                  <a:srgbClr val="02414C"/>
                </a:solidFill>
                <a:latin typeface="72 Brand" panose="020B0504030603020204" pitchFamily="34" charset="0"/>
                <a:ea typeface="+mn-ea"/>
                <a:cs typeface="+mn-cs"/>
              </a:rPr>
              <a:t>Streamlined supplier management </a:t>
            </a:r>
            <a:br>
              <a:rPr lang="en-GB" sz="1800" b="0" i="0" kern="1200" dirty="0">
                <a:solidFill>
                  <a:srgbClr val="02414C"/>
                </a:solidFill>
                <a:latin typeface="72 Brand" panose="020B0504030603020204" pitchFamily="34" charset="0"/>
                <a:ea typeface="+mn-ea"/>
                <a:cs typeface="+mn-cs"/>
              </a:rPr>
            </a:br>
            <a:r>
              <a:rPr lang="en-GB" sz="1400" b="0" i="0" kern="1200" dirty="0">
                <a:solidFill>
                  <a:srgbClr val="02414C"/>
                </a:solidFill>
                <a:latin typeface="72 Brand" panose="020B0504030603020204" pitchFamily="34" charset="0"/>
                <a:ea typeface="+mn-ea"/>
                <a:cs typeface="+mn-cs"/>
              </a:rPr>
              <a:t>Ad-hoc suppliers can be issued virtual cards compliantly without workarounds or being added to the vendor master record. On average, this efficiency gain can save clients $500 to $ 700 per supplier.</a:t>
            </a:r>
            <a:r>
              <a:rPr lang="en-GB" sz="1400" b="0" i="0" kern="1200" baseline="30000" dirty="0">
                <a:solidFill>
                  <a:srgbClr val="02414C"/>
                </a:solidFill>
                <a:latin typeface="72 Brand" panose="020B0504030603020204" pitchFamily="34" charset="0"/>
                <a:ea typeface="+mn-ea"/>
                <a:cs typeface="+mn-cs"/>
              </a:rPr>
              <a:t>2</a:t>
            </a: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lvl="0">
              <a:lnSpc>
                <a:spcPct val="102000"/>
              </a:lnSpc>
              <a:spcAft>
                <a:spcPts val="600"/>
              </a:spcAft>
            </a:pPr>
            <a:endParaRPr lang="en-GB" sz="1400" b="0" i="0" kern="1200" baseline="30000" dirty="0">
              <a:solidFill>
                <a:srgbClr val="02414C"/>
              </a:solidFill>
              <a:latin typeface="72 Brand" panose="020B0504030603020204" pitchFamily="34" charset="0"/>
              <a:ea typeface="+mn-ea"/>
              <a:cs typeface="+mn-cs"/>
            </a:endParaRPr>
          </a:p>
          <a:p>
            <a:pPr marL="0" lvl="0" indent="0" algn="l" rtl="0">
              <a:spcBef>
                <a:spcPts val="0"/>
              </a:spcBef>
              <a:spcAft>
                <a:spcPts val="0"/>
              </a:spcAft>
              <a:buNone/>
            </a:pPr>
            <a:endParaRPr lang="en-GB" dirty="0">
              <a:solidFill>
                <a:schemeClr val="dk1"/>
              </a:solidFill>
            </a:endParaRPr>
          </a:p>
        </p:txBody>
      </p:sp>
      <p:sp>
        <p:nvSpPr>
          <p:cNvPr id="4" name="Slide Number Placeholder 3">
            <a:extLst>
              <a:ext uri="{FF2B5EF4-FFF2-40B4-BE49-F238E27FC236}">
                <a16:creationId xmlns:a16="http://schemas.microsoft.com/office/drawing/2014/main" id="{D8288D99-9CA6-245F-292A-0F4D949AE0D5}"/>
              </a:ext>
            </a:extLst>
          </p:cNvPr>
          <p:cNvSpPr>
            <a:spLocks noGrp="1"/>
          </p:cNvSpPr>
          <p:nvPr>
            <p:ph type="sldNum" sz="quarter" idx="5"/>
          </p:nvPr>
        </p:nvSpPr>
        <p:spPr/>
        <p:txBody>
          <a:bodyPr/>
          <a:lstStyle/>
          <a:p>
            <a:fld id="{7D8C2C35-2B8A-446E-BEC0-FD36716C29AC}" type="slidenum">
              <a:rPr lang="en-DE" smtClean="0"/>
              <a:pPr/>
              <a:t>4</a:t>
            </a:fld>
            <a:endParaRPr lang="en-DE" dirty="0"/>
          </a:p>
        </p:txBody>
      </p:sp>
    </p:spTree>
    <p:extLst>
      <p:ext uri="{BB962C8B-B14F-4D97-AF65-F5344CB8AC3E}">
        <p14:creationId xmlns:p14="http://schemas.microsoft.com/office/powerpoint/2010/main" val="380397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A057-7C70-552A-862D-4E0AB4EDF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840EC-192C-9A98-772D-AD590FEBA1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C6B74D-9645-FFD7-61A9-218F3BD07EB0}"/>
              </a:ext>
            </a:extLst>
          </p:cNvPr>
          <p:cNvSpPr>
            <a:spLocks noGrp="1"/>
          </p:cNvSpPr>
          <p:nvPr>
            <p:ph type="body" idx="1"/>
          </p:nvPr>
        </p:nvSpPr>
        <p:spPr/>
        <p:txBody>
          <a:bodyPr>
            <a:normAutofit fontScale="400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latin typeface="72 Brand" panose="020B0504030603020204" pitchFamily="34" charset="0"/>
                <a:ea typeface="+mn-ea"/>
                <a:cs typeface="+mn-cs"/>
              </a:rPr>
              <a:t>SAP’s embedded virtual cards, powered by SAP Taulia, are designed to work seamlessly within ERP and procurement workflows. From approval to reconciliation, the entire process happens inside the systems corporates already use.</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latin typeface="72 Brand" panose="020B0504030603020204" pitchFamily="34" charset="0"/>
                <a:ea typeface="+mn-ea"/>
                <a:cs typeface="+mn-cs"/>
              </a:rPr>
              <a:t>&lt;Presenter prompt: Click to separately reveal each of the four on-screen call-out boxes&gt;</a:t>
            </a:r>
            <a:endParaRPr lang="en-GB" sz="1400" b="0" i="0" kern="1200" dirty="0">
              <a:solidFill>
                <a:srgbClr val="02414C"/>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dk1"/>
                </a:solidFill>
                <a:latin typeface="72 Brand" panose="020B0504030603020204" pitchFamily="34" charset="0"/>
                <a:ea typeface="+mn-ea"/>
                <a:cs typeface="+mn-cs"/>
              </a:rPr>
              <a:t>1. </a:t>
            </a:r>
            <a:r>
              <a:rPr lang="en-GB" sz="1400" b="1" i="0" kern="1200" dirty="0">
                <a:solidFill>
                  <a:srgbClr val="02414C"/>
                </a:solidFill>
                <a:latin typeface="72 Brand" panose="020B0504030603020204" pitchFamily="34" charset="0"/>
                <a:ea typeface="+mn-ea"/>
                <a:cs typeface="+mn-cs"/>
              </a:rPr>
              <a:t>Invoice/PO Approval and Replication</a:t>
            </a:r>
            <a:endParaRPr lang="en-GB" sz="1400" b="1" i="0" kern="1200" dirty="0">
              <a:solidFill>
                <a:schemeClr val="dk1"/>
              </a:solidFill>
              <a:latin typeface="72 Brand" panose="020B0504030603020204" pitchFamily="34" charset="0"/>
              <a:ea typeface="+mn-ea"/>
              <a:cs typeface="+mn-cs"/>
            </a:endParaRPr>
          </a:p>
          <a:p>
            <a:pPr lvl="0">
              <a:lnSpc>
                <a:spcPct val="102000"/>
              </a:lnSpc>
              <a:spcAft>
                <a:spcPts val="900"/>
              </a:spcAft>
            </a:pPr>
            <a:r>
              <a:rPr lang="en-GB" sz="1400" b="0" i="0" kern="1200" dirty="0">
                <a:solidFill>
                  <a:schemeClr val="dk1"/>
                </a:solidFill>
                <a:latin typeface="72 Brand" panose="020B0504030603020204" pitchFamily="34" charset="0"/>
                <a:ea typeface="+mn-ea"/>
                <a:cs typeface="+mn-cs"/>
              </a:rPr>
              <a:t>Once an invoice or purchase order (PO) is approved within SAP ERP or SAP Ariba, SAP Taulia identifies whether the transaction qualifies for virtual card payment.</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No manual intervention needed</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Triggers are based on business rules set by the corporate</a:t>
            </a: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2000"/>
              </a:lnSpc>
              <a:spcBef>
                <a:spcPts val="0"/>
              </a:spcBef>
              <a:spcAft>
                <a:spcPts val="900"/>
              </a:spcAft>
              <a:buClrTx/>
              <a:buSzTx/>
              <a:buFontTx/>
              <a:buNone/>
              <a:tabLst/>
              <a:defRPr/>
            </a:pPr>
            <a:r>
              <a:rPr lang="en-GB" sz="1400" b="1" i="0" kern="1200" dirty="0">
                <a:solidFill>
                  <a:schemeClr val="dk1"/>
                </a:solidFill>
                <a:latin typeface="72 Brand" panose="020B0504030603020204" pitchFamily="34" charset="0"/>
                <a:ea typeface="+mn-ea"/>
                <a:cs typeface="+mn-cs"/>
              </a:rPr>
              <a:t>2. </a:t>
            </a:r>
            <a:r>
              <a:rPr lang="en-GB" sz="1400" b="1" i="0" kern="1200" dirty="0">
                <a:solidFill>
                  <a:srgbClr val="02414C"/>
                </a:solidFill>
                <a:latin typeface="72 Brand" panose="020B0504030603020204" pitchFamily="34" charset="0"/>
                <a:ea typeface="+mn-ea"/>
                <a:cs typeface="+mn-cs"/>
              </a:rPr>
              <a:t>Virtual Card Generation and Delivery</a:t>
            </a:r>
            <a:endParaRPr lang="en-GB" sz="1400" b="0" i="0" kern="1200" dirty="0">
              <a:solidFill>
                <a:schemeClr val="dk1"/>
              </a:solidFill>
              <a:latin typeface="72 Brand" panose="020B0504030603020204" pitchFamily="34" charset="0"/>
              <a:ea typeface="+mn-ea"/>
              <a:cs typeface="+mn-cs"/>
            </a:endParaRPr>
          </a:p>
          <a:p>
            <a:pPr lvl="0">
              <a:lnSpc>
                <a:spcPct val="102000"/>
              </a:lnSpc>
              <a:spcAft>
                <a:spcPts val="900"/>
              </a:spcAft>
            </a:pPr>
            <a:r>
              <a:rPr lang="en-GB" sz="1400" b="0" i="0" kern="1200" dirty="0">
                <a:solidFill>
                  <a:schemeClr val="dk1"/>
                </a:solidFill>
                <a:latin typeface="72 Brand" panose="020B0504030603020204" pitchFamily="34" charset="0"/>
                <a:ea typeface="+mn-ea"/>
                <a:cs typeface="+mn-cs"/>
              </a:rPr>
              <a:t>If the transaction qualifies, SAP Taulia automatically facilitates the generation of a single-use virtual card from the issuer network and securely delivers it to the supplier.</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Card numbers are dynamically issued for each transaction</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Card limits and controls are pre-configured to match the invoice or PO</a:t>
            </a: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2000"/>
              </a:lnSpc>
              <a:spcBef>
                <a:spcPts val="0"/>
              </a:spcBef>
              <a:spcAft>
                <a:spcPts val="900"/>
              </a:spcAft>
              <a:buClrTx/>
              <a:buSzTx/>
              <a:buFontTx/>
              <a:buNone/>
              <a:tabLst/>
              <a:defRPr/>
            </a:pPr>
            <a:r>
              <a:rPr lang="en-GB" sz="1400" b="1" i="0" kern="1200" dirty="0">
                <a:solidFill>
                  <a:schemeClr val="dk1"/>
                </a:solidFill>
                <a:latin typeface="72 Brand" panose="020B0504030603020204" pitchFamily="34" charset="0"/>
                <a:ea typeface="+mn-ea"/>
                <a:cs typeface="+mn-cs"/>
              </a:rPr>
              <a:t>3. </a:t>
            </a:r>
            <a:r>
              <a:rPr lang="en-GB" sz="1400" b="1" i="0" kern="1200" dirty="0">
                <a:solidFill>
                  <a:srgbClr val="02414C"/>
                </a:solidFill>
                <a:latin typeface="72 Brand" panose="020B0504030603020204" pitchFamily="34" charset="0"/>
                <a:ea typeface="+mn-ea"/>
                <a:cs typeface="+mn-cs"/>
              </a:rPr>
              <a:t>Supplier Processes Payment</a:t>
            </a:r>
          </a:p>
          <a:p>
            <a:pPr lvl="0">
              <a:lnSpc>
                <a:spcPct val="102000"/>
              </a:lnSpc>
              <a:spcAft>
                <a:spcPts val="900"/>
              </a:spcAft>
            </a:pPr>
            <a:r>
              <a:rPr lang="en-GB" sz="1400" b="0" i="0" kern="1200" dirty="0">
                <a:solidFill>
                  <a:schemeClr val="dk1"/>
                </a:solidFill>
                <a:latin typeface="72 Brand" panose="020B0504030603020204" pitchFamily="34" charset="0"/>
                <a:ea typeface="+mn-ea"/>
                <a:cs typeface="+mn-cs"/>
              </a:rPr>
              <a:t>The supplier processes the virtual card like any standard card payment, through a payment gateway, point-of-sale (POS) terminal, or payment-processing partner.</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Compatible with existing supplier infrastructure</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Funds are provided upon settlement, improving supplier liquidity</a:t>
            </a: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2000"/>
              </a:lnSpc>
              <a:spcBef>
                <a:spcPts val="0"/>
              </a:spcBef>
              <a:spcAft>
                <a:spcPts val="900"/>
              </a:spcAft>
              <a:buClrTx/>
              <a:buSzTx/>
              <a:buFont typeface="Arial" panose="020B0604020202020204" pitchFamily="34" charset="0"/>
              <a:buNone/>
              <a:tabLst/>
              <a:defRPr/>
            </a:pPr>
            <a:r>
              <a:rPr lang="en-GB" sz="1400" b="1" i="0" kern="1200" dirty="0">
                <a:solidFill>
                  <a:schemeClr val="dk1"/>
                </a:solidFill>
                <a:latin typeface="72 Brand" panose="020B0504030603020204" pitchFamily="34" charset="0"/>
                <a:ea typeface="+mn-ea"/>
                <a:cs typeface="+mn-cs"/>
              </a:rPr>
              <a:t>4. </a:t>
            </a:r>
            <a:r>
              <a:rPr lang="en-GB" sz="1400" b="1" i="0" kern="1200" dirty="0">
                <a:solidFill>
                  <a:srgbClr val="02414C"/>
                </a:solidFill>
                <a:latin typeface="72 Brand" panose="020B0504030603020204" pitchFamily="34" charset="0"/>
                <a:ea typeface="+mn-ea"/>
                <a:cs typeface="+mn-cs"/>
              </a:rPr>
              <a:t>Payment Confirmation and Reconciliation</a:t>
            </a:r>
          </a:p>
          <a:p>
            <a:pPr lvl="0">
              <a:lnSpc>
                <a:spcPct val="102000"/>
              </a:lnSpc>
              <a:spcAft>
                <a:spcPts val="900"/>
              </a:spcAft>
            </a:pPr>
            <a:r>
              <a:rPr lang="en-GB" sz="1400" b="0" i="0" kern="1200" dirty="0">
                <a:solidFill>
                  <a:schemeClr val="dk1"/>
                </a:solidFill>
                <a:latin typeface="72 Brand" panose="020B0504030603020204" pitchFamily="34" charset="0"/>
                <a:ea typeface="+mn-ea"/>
                <a:cs typeface="+mn-cs"/>
              </a:rPr>
              <a:t>SAP Taulia confirms the payment and links it to the original transaction. Soon, payments on invoice will also be automatically reconciled within the corporate's ERP system (a key upgrade as part of our near-term roadmap).</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General ledger entries are updated in real time</a:t>
            </a:r>
          </a:p>
          <a:p>
            <a:pPr marL="171450" lvl="0" indent="-171450">
              <a:lnSpc>
                <a:spcPct val="102000"/>
              </a:lnSpc>
              <a:spcAft>
                <a:spcPts val="900"/>
              </a:spcAft>
              <a:buFont typeface="Arial" panose="020B0604020202020204" pitchFamily="34" charset="0"/>
              <a:buChar char="•"/>
            </a:pPr>
            <a:r>
              <a:rPr lang="en-GB" sz="1400" b="0" i="0" kern="1200" dirty="0">
                <a:solidFill>
                  <a:schemeClr val="dk1"/>
                </a:solidFill>
                <a:latin typeface="72 Brand" panose="020B0504030603020204" pitchFamily="34" charset="0"/>
                <a:ea typeface="+mn-ea"/>
                <a:cs typeface="+mn-cs"/>
              </a:rPr>
              <a:t>Supports auditability and compliance</a:t>
            </a: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171450" lvl="0" indent="-171450">
              <a:lnSpc>
                <a:spcPct val="102000"/>
              </a:lnSpc>
              <a:spcAft>
                <a:spcPts val="900"/>
              </a:spcAft>
              <a:buFont typeface="Arial" panose="020B0604020202020204" pitchFamily="34" charset="0"/>
              <a:buChar char="•"/>
            </a:pPr>
            <a:endParaRPr lang="en-GB" sz="1400" b="0" i="0" kern="1200" dirty="0">
              <a:solidFill>
                <a:schemeClr val="dk1"/>
              </a:solidFill>
              <a:latin typeface="72 Brand" panose="020B0504030603020204" pitchFamily="34" charset="0"/>
              <a:ea typeface="+mn-ea"/>
              <a:cs typeface="+mn-cs"/>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b="0" i="0" kern="1200" dirty="0">
              <a:solidFill>
                <a:schemeClr val="dk1"/>
              </a:solidFill>
              <a:latin typeface="72 Brand" panose="020B0504030603020204" pitchFamily="34" charset="0"/>
              <a:ea typeface="+mn-ea"/>
              <a:cs typeface="+mn-cs"/>
            </a:endParaRPr>
          </a:p>
          <a:p>
            <a:pPr marL="0" lvl="0" indent="0" algn="l" rtl="0">
              <a:spcBef>
                <a:spcPts val="0"/>
              </a:spcBef>
              <a:spcAft>
                <a:spcPts val="0"/>
              </a:spcAft>
              <a:buNone/>
            </a:pPr>
            <a:endParaRPr lang="en-GB" dirty="0">
              <a:solidFill>
                <a:schemeClr val="dk1"/>
              </a:solidFill>
            </a:endParaRPr>
          </a:p>
        </p:txBody>
      </p:sp>
      <p:sp>
        <p:nvSpPr>
          <p:cNvPr id="4" name="Slide Number Placeholder 3">
            <a:extLst>
              <a:ext uri="{FF2B5EF4-FFF2-40B4-BE49-F238E27FC236}">
                <a16:creationId xmlns:a16="http://schemas.microsoft.com/office/drawing/2014/main" id="{2468891C-807F-915E-48D7-BCDE39F90FF7}"/>
              </a:ext>
            </a:extLst>
          </p:cNvPr>
          <p:cNvSpPr>
            <a:spLocks noGrp="1"/>
          </p:cNvSpPr>
          <p:nvPr>
            <p:ph type="sldNum" sz="quarter" idx="5"/>
          </p:nvPr>
        </p:nvSpPr>
        <p:spPr/>
        <p:txBody>
          <a:bodyPr/>
          <a:lstStyle/>
          <a:p>
            <a:fld id="{7D8C2C35-2B8A-446E-BEC0-FD36716C29AC}" type="slidenum">
              <a:rPr lang="en-DE" smtClean="0"/>
              <a:pPr/>
              <a:t>5</a:t>
            </a:fld>
            <a:endParaRPr lang="en-DE" dirty="0"/>
          </a:p>
        </p:txBody>
      </p:sp>
    </p:spTree>
    <p:extLst>
      <p:ext uri="{BB962C8B-B14F-4D97-AF65-F5344CB8AC3E}">
        <p14:creationId xmlns:p14="http://schemas.microsoft.com/office/powerpoint/2010/main" val="48326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9D1A-A595-0394-56ED-65F7FA57D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9962D-8FC6-A7AB-447B-A5EB1F771C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58C27E-E9F1-265B-0F95-824F286D1223}"/>
              </a:ext>
            </a:extLst>
          </p:cNvPr>
          <p:cNvSpPr>
            <a:spLocks noGrp="1"/>
          </p:cNvSpPr>
          <p:nvPr>
            <p:ph type="body" idx="1"/>
          </p:nvPr>
        </p:nvSpPr>
        <p:spPr/>
        <p:txBody>
          <a:bodyPr>
            <a:normAutofit fontScale="32500" lnSpcReduction="20000"/>
          </a:bodyPr>
          <a:lstStyle/>
          <a:p>
            <a:pPr marL="0" marR="0" lvl="0" indent="0" algn="l" defTabSz="1088776" rtl="0" eaLnBrk="1" fontAlgn="auto" latinLnBrk="0" hangingPunct="1">
              <a:lnSpc>
                <a:spcPct val="102000"/>
              </a:lnSpc>
              <a:spcBef>
                <a:spcPts val="0"/>
              </a:spcBef>
              <a:spcAft>
                <a:spcPts val="2100"/>
              </a:spcAft>
              <a:buClrTx/>
              <a:buSzTx/>
              <a:buFontTx/>
              <a:buNone/>
              <a:tabLst/>
              <a:defRPr/>
            </a:pPr>
            <a:r>
              <a:rPr lang="en-GB" sz="1800" b="1" i="0" kern="1200" dirty="0">
                <a:solidFill>
                  <a:schemeClr val="tx1"/>
                </a:solidFill>
                <a:latin typeface="72 Brand" panose="020B0504030603020204" pitchFamily="34" charset="0"/>
                <a:ea typeface="+mn-ea"/>
                <a:cs typeface="+mn-cs"/>
              </a:rPr>
              <a:t>&lt;Presenter prompt: Click to separately reveal each of the three headlines: ‘How it works’, ‘Where it works, ‘Key benefits.’</a:t>
            </a:r>
          </a:p>
          <a:p>
            <a:pPr lvl="0">
              <a:lnSpc>
                <a:spcPct val="102000"/>
              </a:lnSpc>
              <a:spcAft>
                <a:spcPts val="2100"/>
              </a:spcAft>
            </a:pPr>
            <a:endParaRPr lang="en-GB" sz="1800" b="1" i="0" kern="1200" dirty="0">
              <a:solidFill>
                <a:schemeClr val="tx1"/>
              </a:solidFill>
              <a:latin typeface="72 Brand" panose="020B0504030603020204" pitchFamily="34" charset="0"/>
              <a:ea typeface="+mn-ea"/>
              <a:cs typeface="+mn-cs"/>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How it Works: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A virtual card is automatically issued after an invoice is approved within SAP</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Card details are securely passed to the supplier for processing</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Taulia facilitates the general ledger movements of the payment within the ERP in real time</a:t>
            </a:r>
          </a:p>
          <a:p>
            <a:pPr marL="0" lvl="0" indent="0" algn="l" rtl="0">
              <a:lnSpc>
                <a:spcPct val="115000"/>
              </a:lnSpc>
              <a:spcBef>
                <a:spcPts val="1200"/>
              </a:spcBef>
              <a:spcAft>
                <a:spcPts val="0"/>
              </a:spcAft>
              <a:buNone/>
            </a:pPr>
            <a:endParaRPr lang="en-GB" dirty="0">
              <a:solidFill>
                <a:schemeClr val="dk1"/>
              </a:solidFill>
            </a:endParaRPr>
          </a:p>
          <a:p>
            <a:pPr marL="0" lvl="0" indent="0" algn="l" rtl="0">
              <a:lnSpc>
                <a:spcPct val="115000"/>
              </a:lnSpc>
              <a:spcBef>
                <a:spcPts val="1200"/>
              </a:spcBef>
              <a:spcAft>
                <a:spcPts val="0"/>
              </a:spcAft>
              <a:buNone/>
            </a:pPr>
            <a:endParaRPr lang="en-GB" dirty="0">
              <a:solidFill>
                <a:schemeClr val="dk1"/>
              </a:solidFill>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Where It Works: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S/4HANA (Public Cloud, Private Cloud, on-premise)</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ECC (version 6.0 and higher)</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Business Network</a:t>
            </a:r>
          </a:p>
          <a:p>
            <a:pPr marL="0" lvl="0" indent="0" algn="l" rtl="0">
              <a:lnSpc>
                <a:spcPct val="115000"/>
              </a:lnSpc>
              <a:spcBef>
                <a:spcPts val="1200"/>
              </a:spcBef>
              <a:spcAft>
                <a:spcPts val="0"/>
              </a:spcAft>
              <a:buNone/>
            </a:pPr>
            <a:endParaRPr lang="en-GB" dirty="0">
              <a:solidFill>
                <a:schemeClr val="dk1"/>
              </a:solidFill>
            </a:endParaRPr>
          </a:p>
          <a:p>
            <a:pPr marL="0" lvl="0" indent="0" algn="l" rtl="0">
              <a:lnSpc>
                <a:spcPct val="115000"/>
              </a:lnSpc>
              <a:spcBef>
                <a:spcPts val="1200"/>
              </a:spcBef>
              <a:spcAft>
                <a:spcPts val="0"/>
              </a:spcAft>
              <a:buNone/>
            </a:pPr>
            <a:endParaRPr lang="en-GB" dirty="0">
              <a:solidFill>
                <a:schemeClr val="dk1"/>
              </a:solidFill>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Key Benefits: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Reduces operational overhead through touchless, system-driven automation</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Supports high-volume supplier payments with minimal manual involvement</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Enables real-time reconciliation and greater visibility into spend</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Multiplies working capital and rebate benefits (where available)</a:t>
            </a:r>
          </a:p>
          <a:p>
            <a:pPr marL="0" lvl="0" indent="0" algn="l" rtl="0">
              <a:lnSpc>
                <a:spcPct val="115000"/>
              </a:lnSpc>
              <a:spcBef>
                <a:spcPts val="1200"/>
              </a:spcBef>
              <a:spcAft>
                <a:spcPts val="0"/>
              </a:spcAft>
              <a:buNone/>
            </a:pPr>
            <a:endParaRPr lang="en-GB" dirty="0">
              <a:solidFill>
                <a:schemeClr val="dk1"/>
              </a:solidFill>
            </a:endParaRPr>
          </a:p>
        </p:txBody>
      </p:sp>
      <p:sp>
        <p:nvSpPr>
          <p:cNvPr id="4" name="Slide Number Placeholder 3">
            <a:extLst>
              <a:ext uri="{FF2B5EF4-FFF2-40B4-BE49-F238E27FC236}">
                <a16:creationId xmlns:a16="http://schemas.microsoft.com/office/drawing/2014/main" id="{6AA60800-DEAA-C923-5B5F-39201DF055EE}"/>
              </a:ext>
            </a:extLst>
          </p:cNvPr>
          <p:cNvSpPr>
            <a:spLocks noGrp="1"/>
          </p:cNvSpPr>
          <p:nvPr>
            <p:ph type="sldNum" sz="quarter" idx="5"/>
          </p:nvPr>
        </p:nvSpPr>
        <p:spPr/>
        <p:txBody>
          <a:bodyPr/>
          <a:lstStyle/>
          <a:p>
            <a:fld id="{7D8C2C35-2B8A-446E-BEC0-FD36716C29AC}" type="slidenum">
              <a:rPr lang="en-DE" smtClean="0"/>
              <a:pPr/>
              <a:t>6</a:t>
            </a:fld>
            <a:endParaRPr lang="en-DE" dirty="0"/>
          </a:p>
        </p:txBody>
      </p:sp>
    </p:spTree>
    <p:extLst>
      <p:ext uri="{BB962C8B-B14F-4D97-AF65-F5344CB8AC3E}">
        <p14:creationId xmlns:p14="http://schemas.microsoft.com/office/powerpoint/2010/main" val="62726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32500" lnSpcReduction="20000"/>
          </a:bodyPr>
          <a:lstStyle/>
          <a:p>
            <a:pPr marL="0" marR="0" lvl="0" indent="0" algn="l" defTabSz="1088776" rtl="0" eaLnBrk="1" fontAlgn="auto" latinLnBrk="0" hangingPunct="1">
              <a:lnSpc>
                <a:spcPct val="102000"/>
              </a:lnSpc>
              <a:spcBef>
                <a:spcPts val="0"/>
              </a:spcBef>
              <a:spcAft>
                <a:spcPts val="2100"/>
              </a:spcAft>
              <a:buClrTx/>
              <a:buSzTx/>
              <a:buFontTx/>
              <a:buNone/>
              <a:tabLst/>
              <a:defRPr/>
            </a:pPr>
            <a:r>
              <a:rPr lang="en-GB" sz="1800" b="1" i="0" kern="1200" dirty="0">
                <a:solidFill>
                  <a:schemeClr val="tx1"/>
                </a:solidFill>
                <a:latin typeface="72 Brand" panose="020B0504030603020204" pitchFamily="34" charset="0"/>
                <a:ea typeface="+mn-ea"/>
                <a:cs typeface="+mn-cs"/>
              </a:rPr>
              <a:t>&lt;Presenter prompt: Click to separately reveal each of the three headlines: ‘How it works’, ‘Where it works, ‘Key benefits.’</a:t>
            </a:r>
          </a:p>
          <a:p>
            <a:pPr lvl="0">
              <a:lnSpc>
                <a:spcPct val="102000"/>
              </a:lnSpc>
              <a:spcAft>
                <a:spcPts val="2100"/>
              </a:spcAft>
            </a:pPr>
            <a:endParaRPr lang="en-GB" sz="1800" b="1" i="0" kern="1200" dirty="0">
              <a:solidFill>
                <a:schemeClr val="tx1"/>
              </a:solidFill>
              <a:latin typeface="72 Brand" panose="020B0504030603020204" pitchFamily="34" charset="0"/>
              <a:ea typeface="+mn-ea"/>
              <a:cs typeface="+mn-cs"/>
            </a:endParaRPr>
          </a:p>
          <a:p>
            <a:pPr lvl="0">
              <a:lnSpc>
                <a:spcPct val="102000"/>
              </a:lnSpc>
              <a:spcAft>
                <a:spcPts val="2100"/>
              </a:spcAft>
            </a:pPr>
            <a:endParaRPr lang="en-GB" sz="1800" b="1" i="0" kern="1200" dirty="0">
              <a:solidFill>
                <a:schemeClr val="tx1"/>
              </a:solidFill>
              <a:latin typeface="72 Brand" panose="020B0504030603020204" pitchFamily="34" charset="0"/>
              <a:ea typeface="+mn-ea"/>
              <a:cs typeface="+mn-cs"/>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How it Works: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A virtual card is issued following purchase requisition approval </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No entry to the vendor master record is required, simplifying compliance</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Payment is triggered directly from SAP Ariba, with no disruption to standard workflows</a:t>
            </a:r>
          </a:p>
          <a:p>
            <a:pPr marL="0" lvl="0" indent="0" algn="l" rtl="0">
              <a:lnSpc>
                <a:spcPct val="115000"/>
              </a:lnSpc>
              <a:spcBef>
                <a:spcPts val="1200"/>
              </a:spcBef>
              <a:spcAft>
                <a:spcPts val="0"/>
              </a:spcAft>
              <a:buNone/>
            </a:pPr>
            <a:endParaRPr lang="en-GB" dirty="0">
              <a:solidFill>
                <a:schemeClr val="dk1"/>
              </a:solidFill>
            </a:endParaRPr>
          </a:p>
          <a:p>
            <a:pPr marL="0" lvl="0" indent="0" algn="l" rtl="0">
              <a:lnSpc>
                <a:spcPct val="115000"/>
              </a:lnSpc>
              <a:spcBef>
                <a:spcPts val="1200"/>
              </a:spcBef>
              <a:spcAft>
                <a:spcPts val="0"/>
              </a:spcAft>
              <a:buNone/>
            </a:pPr>
            <a:endParaRPr lang="en-GB" dirty="0">
              <a:solidFill>
                <a:schemeClr val="dk1"/>
              </a:solidFill>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Where It Works: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Ariba Buying</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Buying and Invoicing</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SAP Business Network</a:t>
            </a:r>
          </a:p>
          <a:p>
            <a:pPr marL="0" lvl="0" indent="0" algn="l" rtl="0">
              <a:lnSpc>
                <a:spcPct val="115000"/>
              </a:lnSpc>
              <a:spcBef>
                <a:spcPts val="1200"/>
              </a:spcBef>
              <a:spcAft>
                <a:spcPts val="0"/>
              </a:spcAft>
              <a:buNone/>
            </a:pPr>
            <a:endParaRPr lang="en-GB" dirty="0">
              <a:solidFill>
                <a:schemeClr val="dk1"/>
              </a:solidFill>
            </a:endParaRPr>
          </a:p>
          <a:p>
            <a:pPr marL="0" lvl="0" indent="0" algn="l" rtl="0">
              <a:lnSpc>
                <a:spcPct val="115000"/>
              </a:lnSpc>
              <a:spcBef>
                <a:spcPts val="1200"/>
              </a:spcBef>
              <a:spcAft>
                <a:spcPts val="0"/>
              </a:spcAft>
              <a:buNone/>
            </a:pPr>
            <a:endParaRPr lang="en-GB" dirty="0">
              <a:solidFill>
                <a:schemeClr val="dk1"/>
              </a:solidFill>
            </a:endParaRPr>
          </a:p>
          <a:p>
            <a:pPr lvl="0">
              <a:lnSpc>
                <a:spcPct val="102000"/>
              </a:lnSpc>
              <a:spcAft>
                <a:spcPts val="2100"/>
              </a:spcAft>
            </a:pPr>
            <a:r>
              <a:rPr lang="en-GB" sz="1800" b="1" i="0" kern="1200" dirty="0">
                <a:solidFill>
                  <a:schemeClr val="tx1"/>
                </a:solidFill>
                <a:latin typeface="72 Brand" panose="020B0504030603020204" pitchFamily="34" charset="0"/>
                <a:ea typeface="+mn-ea"/>
                <a:cs typeface="+mn-cs"/>
              </a:rPr>
              <a:t>Key Benefits: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Enables fast, compliant payment for one-time suppliers, urgent spend, or vendors you want to pay with your order</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Avoids the need for vendor onboarding or master data changes</a:t>
            </a:r>
          </a:p>
          <a:p>
            <a:pPr marL="285750" lvl="0" indent="-285750">
              <a:lnSpc>
                <a:spcPct val="102000"/>
              </a:lnSpc>
              <a:spcAft>
                <a:spcPts val="900"/>
              </a:spcAft>
              <a:buFont typeface="Arial" panose="020B0604020202020204" pitchFamily="34" charset="0"/>
              <a:buChar char="•"/>
            </a:pPr>
            <a:r>
              <a:rPr lang="en-GB" sz="1400" b="0" i="0" kern="1200" dirty="0">
                <a:solidFill>
                  <a:schemeClr val="tx1"/>
                </a:solidFill>
                <a:latin typeface="72 Brand" panose="020B0504030603020204" pitchFamily="34" charset="0"/>
                <a:ea typeface="+mn-ea"/>
                <a:cs typeface="+mn-cs"/>
              </a:rPr>
              <a:t>Keeps procurement workflows intact while improving speed and flexibility</a:t>
            </a:r>
          </a:p>
          <a:p>
            <a:pPr marL="0" lvl="0" indent="0" algn="l" rtl="0">
              <a:lnSpc>
                <a:spcPct val="115000"/>
              </a:lnSpc>
              <a:spcBef>
                <a:spcPts val="1200"/>
              </a:spcBef>
              <a:spcAft>
                <a:spcPts val="0"/>
              </a:spcAft>
              <a:buNone/>
            </a:pPr>
            <a:endParaRPr lang="en-GB" dirty="0">
              <a:solidFill>
                <a:schemeClr val="dk1"/>
              </a:solidFill>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7</a:t>
            </a:fld>
            <a:endParaRPr lang="en-DE" dirty="0"/>
          </a:p>
        </p:txBody>
      </p:sp>
    </p:spTree>
    <p:extLst>
      <p:ext uri="{BB962C8B-B14F-4D97-AF65-F5344CB8AC3E}">
        <p14:creationId xmlns:p14="http://schemas.microsoft.com/office/powerpoint/2010/main" val="2693766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2A86"/>
                </a:solidFill>
              </a:rPr>
              <a:t>A typical onboarding program takes approximately 16 weeks from contract signature to full go-live and post-launch support.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2A86"/>
                </a:solidFill>
              </a:rPr>
              <a:t> Key milestones include project setup and kick-off in the first few weeks.</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dirty="0">
              <a:solidFill>
                <a:srgbClr val="002A86"/>
              </a:solidFill>
            </a:endParaRP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2A86"/>
                </a:solidFill>
              </a:rPr>
              <a:t>ERP configurations and testing take place through weeks 3 to 10, and production readiness happens around week 11.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002A86"/>
              </a:solidFill>
            </a:endParaRP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2A86"/>
                </a:solidFill>
              </a:rPr>
              <a:t>A limited go-live may occur by week 12, followed by full deployment, onboarding, and continued support through week 16.                                                                         </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002A86"/>
                </a:solidFill>
              </a:rPr>
              <a:t> Timelines may vary slightly depending on the complexity of the ERP environment and client-specific requirements.</a:t>
            </a:r>
          </a:p>
          <a:p>
            <a:pPr marL="285750" marR="0" lvl="0" indent="-285750" algn="l" defTabSz="108877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rgbClr val="002A86"/>
              </a:solidFill>
            </a:endParaRPr>
          </a:p>
          <a:p>
            <a:pPr marL="0" marR="0" lvl="0" indent="0" algn="l" defTabSz="1088776" rtl="0" eaLnBrk="1" fontAlgn="auto" latinLnBrk="0" hangingPunct="1">
              <a:lnSpc>
                <a:spcPct val="100000"/>
              </a:lnSpc>
              <a:spcBef>
                <a:spcPts val="0"/>
              </a:spcBef>
              <a:spcAft>
                <a:spcPts val="0"/>
              </a:spcAft>
              <a:buClrTx/>
              <a:buSzTx/>
              <a:buFontTx/>
              <a:buNone/>
              <a:tabLst/>
              <a:defRPr/>
            </a:pPr>
            <a:endParaRPr lang="en-GB" sz="1400" dirty="0">
              <a:solidFill>
                <a:srgbClr val="002A86"/>
              </a:solidFill>
            </a:endParaRPr>
          </a:p>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8</a:t>
            </a:fld>
            <a:endParaRPr lang="en-DE" dirty="0"/>
          </a:p>
        </p:txBody>
      </p:sp>
    </p:spTree>
    <p:extLst>
      <p:ext uri="{BB962C8B-B14F-4D97-AF65-F5344CB8AC3E}">
        <p14:creationId xmlns:p14="http://schemas.microsoft.com/office/powerpoint/2010/main" val="120627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0A18-96C2-0114-BC7C-E55AE056E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CB904-99A0-7203-7EDF-52452D36A0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CD6F42-3F1C-835A-E68D-AD070A30EA2A}"/>
              </a:ext>
            </a:extLst>
          </p:cNvPr>
          <p:cNvSpPr>
            <a:spLocks noGrp="1"/>
          </p:cNvSpPr>
          <p:nvPr>
            <p:ph type="body" idx="1"/>
          </p:nvPr>
        </p:nvSpPr>
        <p:spPr/>
        <p:txBody>
          <a:bodyPr>
            <a:normAutofit fontScale="77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latin typeface="72 Brand" panose="020B0504030603020204" pitchFamily="34" charset="0"/>
                <a:ea typeface="+mn-ea"/>
                <a:cs typeface="+mn-cs"/>
              </a:rPr>
              <a:t>The following stages represent the journey a corporate takes from initial awareness to full onboarding, with clear roles split between the issuer and SAP Taulia. </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1088776"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latin typeface="72 Brand" panose="020B0504030603020204" pitchFamily="34" charset="0"/>
                <a:ea typeface="+mn-ea"/>
                <a:cs typeface="+mn-cs"/>
              </a:rPr>
              <a:t>&lt;Presenter prompt: Click to separately highlight each of the on-screen boxes&gt;</a:t>
            </a:r>
            <a:endParaRPr lang="en-US" sz="1400" b="1"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1. AWARENESS</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latin typeface="72 Brand" panose="020B0504030603020204" pitchFamily="34" charset="0"/>
                <a:ea typeface="+mn-ea"/>
                <a:cs typeface="+mn-cs"/>
              </a:rPr>
              <a:t>Responsibilities: </a:t>
            </a:r>
            <a:r>
              <a:rPr lang="en-US" sz="1400" dirty="0"/>
              <a:t>Engages in outreach and prepares for corporate discussions. Educates corporates on core value.</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latin typeface="72 Brand" panose="020B0504030603020204" pitchFamily="34" charset="0"/>
                <a:ea typeface="+mn-ea"/>
                <a:cs typeface="+mn-cs"/>
              </a:rPr>
              <a:t>How SAP Taulia supports: </a:t>
            </a:r>
            <a:r>
              <a:rPr lang="en-US" sz="1400" dirty="0"/>
              <a:t>Engages in outreach and prepares for corporate discussions. Educates corporates on core value.</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2. INTEREST</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latin typeface="72 Brand" panose="020B0504030603020204" pitchFamily="34" charset="0"/>
                <a:ea typeface="+mn-ea"/>
                <a:cs typeface="+mn-cs"/>
              </a:rPr>
              <a:t>Responsibilities: </a:t>
            </a:r>
            <a:r>
              <a:rPr lang="en-US" sz="1400" dirty="0"/>
              <a:t>Joins and supports educational conversations. Ensures alignment with issuer objectives and offering.</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latin typeface="72 Brand" panose="020B0504030603020204" pitchFamily="34" charset="0"/>
                <a:ea typeface="+mn-ea"/>
                <a:cs typeface="+mn-cs"/>
              </a:rPr>
              <a:t>How SAP Taulia supports: </a:t>
            </a:r>
            <a:r>
              <a:rPr lang="en-US" sz="1400" dirty="0"/>
              <a:t>Addresses any initial questions or objections and provides a customized demo.</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3. VALIDATION</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Responsibilities: </a:t>
            </a:r>
            <a:r>
              <a:rPr lang="en-US" sz="1400" dirty="0"/>
              <a:t>Validates client’s qualifications for a new line of credit for use in SAP solution.</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How SAP Taulia supports: </a:t>
            </a:r>
            <a:r>
              <a:rPr lang="en-US" sz="1400" dirty="0"/>
              <a:t>Confirms payment flow viability by validating SAP system compatibility.</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4. DECISION</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Responsibilities: </a:t>
            </a:r>
            <a:r>
              <a:rPr lang="en-US" sz="1400" dirty="0"/>
              <a:t>Supports with commercial terms (new credit line, including limits, rebate %). Begins internal approval for a new real card.</a:t>
            </a:r>
          </a:p>
          <a:p>
            <a:r>
              <a:rPr lang="en-US" sz="1400" b="1" dirty="0"/>
              <a:t>How SAP Taulia supports: </a:t>
            </a:r>
            <a:r>
              <a:rPr lang="en-US" sz="1400" dirty="0"/>
              <a:t>Leads final meeting with CFO/AP/Procurement. Delivers integration documentation and prepares client for implementation.</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5. CONTRACTING &amp; GO-LIVE STAGE</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b="1" dirty="0"/>
              <a:t>Responsibilities: </a:t>
            </a:r>
            <a:r>
              <a:rPr lang="en-US" sz="1400" dirty="0"/>
              <a:t>Facilitates finalizing issuer’s required agreements. Activates and provides real card for system configuration.</a:t>
            </a:r>
          </a:p>
          <a:p>
            <a:r>
              <a:rPr lang="en-US" sz="1400" b="1" dirty="0"/>
              <a:t>How SAP Taulia supports: </a:t>
            </a:r>
            <a:r>
              <a:rPr lang="en-US" sz="1400" dirty="0"/>
              <a:t>Drafts and finalizes SAP’s commercial terms (Pay on Invoice), handles deployment, and provides ongoing support.</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i="0" kern="1200" dirty="0">
              <a:solidFill>
                <a:schemeClr val="tx1"/>
              </a:solidFill>
              <a:latin typeface="72 Brand" panose="020B0504030603020204" pitchFamily="34" charset="0"/>
              <a:ea typeface="+mn-ea"/>
              <a:cs typeface="+mn-cs"/>
            </a:endParaRPr>
          </a:p>
          <a:p>
            <a:pPr marL="0" lvl="0" indent="0" algn="l" rtl="0">
              <a:spcBef>
                <a:spcPts val="0"/>
              </a:spcBef>
              <a:spcAft>
                <a:spcPts val="0"/>
              </a:spcAft>
              <a:buNone/>
            </a:pPr>
            <a:endParaRPr lang="en-GB" dirty="0">
              <a:solidFill>
                <a:schemeClr val="dk1"/>
              </a:solidFill>
            </a:endParaRPr>
          </a:p>
        </p:txBody>
      </p:sp>
      <p:sp>
        <p:nvSpPr>
          <p:cNvPr id="4" name="Slide Number Placeholder 3">
            <a:extLst>
              <a:ext uri="{FF2B5EF4-FFF2-40B4-BE49-F238E27FC236}">
                <a16:creationId xmlns:a16="http://schemas.microsoft.com/office/drawing/2014/main" id="{F60C445B-85DF-42C5-29AB-3CBCE877810B}"/>
              </a:ext>
            </a:extLst>
          </p:cNvPr>
          <p:cNvSpPr>
            <a:spLocks noGrp="1"/>
          </p:cNvSpPr>
          <p:nvPr>
            <p:ph type="sldNum" sz="quarter" idx="5"/>
          </p:nvPr>
        </p:nvSpPr>
        <p:spPr/>
        <p:txBody>
          <a:bodyPr/>
          <a:lstStyle/>
          <a:p>
            <a:fld id="{7D8C2C35-2B8A-446E-BEC0-FD36716C29AC}" type="slidenum">
              <a:rPr lang="en-DE" smtClean="0"/>
              <a:pPr/>
              <a:t>9</a:t>
            </a:fld>
            <a:endParaRPr lang="en-DE" dirty="0"/>
          </a:p>
        </p:txBody>
      </p:sp>
    </p:spTree>
    <p:extLst>
      <p:ext uri="{BB962C8B-B14F-4D97-AF65-F5344CB8AC3E}">
        <p14:creationId xmlns:p14="http://schemas.microsoft.com/office/powerpoint/2010/main" val="2250015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7BF94-F27B-E825-E44E-BB3BFA654820}"/>
              </a:ext>
            </a:extLst>
          </p:cNvPr>
          <p:cNvPicPr>
            <a:picLocks noChangeAspect="1"/>
          </p:cNvPicPr>
          <p:nvPr userDrawn="1"/>
        </p:nvPicPr>
        <p:blipFill>
          <a:blip r:embed="rId2"/>
          <a:srcRect t="2494" b="2494"/>
          <a:stretch/>
        </p:blipFill>
        <p:spPr>
          <a:xfrm>
            <a:off x="355599" y="360362"/>
            <a:ext cx="11476800" cy="6133660"/>
          </a:xfrm>
          <a:prstGeom prst="rect">
            <a:avLst/>
          </a:prstGeom>
        </p:spPr>
      </p:pic>
      <p:pic>
        <p:nvPicPr>
          <p:cNvPr id="11" name="LogoBlue-Dynamic">
            <a:extLst>
              <a:ext uri="{FF2B5EF4-FFF2-40B4-BE49-F238E27FC236}">
                <a16:creationId xmlns:a16="http://schemas.microsoft.com/office/drawing/2014/main" id="{D5CD7719-3EA0-8A0C-AB08-0D4AD7146A2B}"/>
              </a:ext>
            </a:extLst>
          </p:cNvPr>
          <p:cNvPicPr>
            <a:picLocks noChangeAspect="1"/>
          </p:cNvPicPr>
          <p:nvPr userDrawn="1"/>
        </p:nvPicPr>
        <p:blipFill>
          <a:blip r:embed="rId3"/>
          <a:srcRect/>
          <a:stretch/>
        </p:blipFill>
        <p:spPr>
          <a:xfrm>
            <a:off x="654983" y="5873493"/>
            <a:ext cx="1581428" cy="359999"/>
          </a:xfrm>
          <a:prstGeom prst="rect">
            <a:avLst/>
          </a:prstGeom>
        </p:spPr>
      </p:pic>
      <p:sp>
        <p:nvSpPr>
          <p:cNvPr id="3" name="TextBox 2">
            <a:extLst>
              <a:ext uri="{FF2B5EF4-FFF2-40B4-BE49-F238E27FC236}">
                <a16:creationId xmlns:a16="http://schemas.microsoft.com/office/drawing/2014/main" id="{21DD1DEF-9F0F-17D5-56D2-661A16109A75}"/>
              </a:ext>
            </a:extLst>
          </p:cNvPr>
          <p:cNvSpPr txBox="1"/>
          <p:nvPr userDrawn="1"/>
        </p:nvSpPr>
        <p:spPr bwMode="black">
          <a:xfrm>
            <a:off x="7669161" y="147484"/>
            <a:ext cx="65" cy="443198"/>
          </a:xfrm>
          <a:prstGeom prst="rect">
            <a:avLst/>
          </a:prstGeom>
        </p:spPr>
        <p:txBody>
          <a:bodyPr vert="horz" wrap="none" lIns="0" tIns="0" rIns="0" bIns="0" rtlCol="0" anchor="t" anchorCtr="0">
            <a:spAutoFit/>
          </a:bodyPr>
          <a:lstStyle/>
          <a:p>
            <a:pPr marL="0" marR="0" indent="0" algn="l" defTabSz="1088558" rtl="0" eaLnBrk="1" fontAlgn="auto" latinLnBrk="0" hangingPunct="1">
              <a:lnSpc>
                <a:spcPct val="90000"/>
              </a:lnSpc>
              <a:spcBef>
                <a:spcPct val="0"/>
              </a:spcBef>
              <a:spcAft>
                <a:spcPts val="0"/>
              </a:spcAft>
              <a:buClrTx/>
              <a:buSzTx/>
              <a:buFontTx/>
              <a:buNone/>
              <a:tabLst/>
            </a:pPr>
            <a:endParaRPr lang="en-US" sz="3200" dirty="0">
              <a:solidFill>
                <a:srgbClr val="00144A"/>
              </a:solidFill>
            </a:endParaRP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49"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60"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White cover with blue pattern">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2" name="Rectangle 1">
            <a:extLst>
              <a:ext uri="{FF2B5EF4-FFF2-40B4-BE49-F238E27FC236}">
                <a16:creationId xmlns:a16="http://schemas.microsoft.com/office/drawing/2014/main" id="{08A776CA-8497-7B9D-D71F-C40664C3D953}"/>
              </a:ext>
            </a:extLst>
          </p:cNvPr>
          <p:cNvSpPr/>
          <p:nvPr userDrawn="1"/>
        </p:nvSpPr>
        <p:spPr bwMode="gray">
          <a:xfrm>
            <a:off x="347723" y="360363"/>
            <a:ext cx="11485502" cy="6134100"/>
          </a:xfrm>
          <a:prstGeom prst="rect">
            <a:avLst/>
          </a:prstGeom>
          <a:solidFill>
            <a:srgbClr val="002A86"/>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pic>
        <p:nvPicPr>
          <p:cNvPr id="3" name="Graphic 2">
            <a:extLst>
              <a:ext uri="{FF2B5EF4-FFF2-40B4-BE49-F238E27FC236}">
                <a16:creationId xmlns:a16="http://schemas.microsoft.com/office/drawing/2014/main" id="{32D40540-D940-73B7-B534-CC4ED6089D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2684" y="1890464"/>
            <a:ext cx="5120367" cy="2563738"/>
          </a:xfrm>
          <a:prstGeom prst="rect">
            <a:avLst/>
          </a:prstGeom>
        </p:spPr>
      </p:pic>
    </p:spTree>
    <p:extLst>
      <p:ext uri="{BB962C8B-B14F-4D97-AF65-F5344CB8AC3E}">
        <p14:creationId xmlns:p14="http://schemas.microsoft.com/office/powerpoint/2010/main" val="1626278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55599" y="360363"/>
            <a:ext cx="11477625" cy="6134100"/>
          </a:xfrm>
          <a:prstGeom prst="rect">
            <a:avLst/>
          </a:prstGeom>
          <a:solidFill>
            <a:srgbClr val="C3F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pic>
        <p:nvPicPr>
          <p:cNvPr id="4" name="Picture 3" descr="A person holding a phone&#10;&#10;AI-generated content may be incorrect.">
            <a:extLst>
              <a:ext uri="{FF2B5EF4-FFF2-40B4-BE49-F238E27FC236}">
                <a16:creationId xmlns:a16="http://schemas.microsoft.com/office/drawing/2014/main" id="{07F96874-E2A5-703F-ABE9-8DAE45FE54BB}"/>
              </a:ext>
            </a:extLst>
          </p:cNvPr>
          <p:cNvPicPr>
            <a:picLocks noChangeAspect="1"/>
          </p:cNvPicPr>
          <p:nvPr userDrawn="1"/>
        </p:nvPicPr>
        <p:blipFill>
          <a:blip r:embed="rId2"/>
          <a:srcRect t="2540" b="2540"/>
          <a:stretch>
            <a:fillRect/>
          </a:stretch>
        </p:blipFill>
        <p:spPr>
          <a:xfrm>
            <a:off x="355598" y="360362"/>
            <a:ext cx="11477626" cy="6134100"/>
          </a:xfrm>
          <a:prstGeom prst="rect">
            <a:avLst/>
          </a:prstGeom>
        </p:spPr>
      </p:pic>
    </p:spTree>
    <p:extLst>
      <p:ext uri="{BB962C8B-B14F-4D97-AF65-F5344CB8AC3E}">
        <p14:creationId xmlns:p14="http://schemas.microsoft.com/office/powerpoint/2010/main" val="9952083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55"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59"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89D1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8024977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2CE0B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6344476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55"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59"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C3F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2CE0B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856053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23" userDrawn="1">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B894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7186864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2D8FF"/>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B894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0536726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FEADC8"/>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161418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FFDCE8"/>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FEADC8"/>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18595791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107.xml"/><Relationship Id="rId21" Type="http://schemas.openxmlformats.org/officeDocument/2006/relationships/tags" Target="../tags/tag11.xml"/><Relationship Id="rId42" Type="http://schemas.openxmlformats.org/officeDocument/2006/relationships/tags" Target="../tags/tag32.xml"/><Relationship Id="rId63" Type="http://schemas.openxmlformats.org/officeDocument/2006/relationships/tags" Target="../tags/tag53.xml"/><Relationship Id="rId84" Type="http://schemas.openxmlformats.org/officeDocument/2006/relationships/tags" Target="../tags/tag74.xml"/><Relationship Id="rId16" Type="http://schemas.openxmlformats.org/officeDocument/2006/relationships/tags" Target="../tags/tag6.xml"/><Relationship Id="rId107" Type="http://schemas.openxmlformats.org/officeDocument/2006/relationships/tags" Target="../tags/tag97.xml"/><Relationship Id="rId11" Type="http://schemas.openxmlformats.org/officeDocument/2006/relationships/theme" Target="../theme/theme1.xml"/><Relationship Id="rId32" Type="http://schemas.openxmlformats.org/officeDocument/2006/relationships/tags" Target="../tags/tag22.xml"/><Relationship Id="rId37" Type="http://schemas.openxmlformats.org/officeDocument/2006/relationships/tags" Target="../tags/tag27.xml"/><Relationship Id="rId53" Type="http://schemas.openxmlformats.org/officeDocument/2006/relationships/tags" Target="../tags/tag43.xml"/><Relationship Id="rId58" Type="http://schemas.openxmlformats.org/officeDocument/2006/relationships/tags" Target="../tags/tag48.xml"/><Relationship Id="rId74" Type="http://schemas.openxmlformats.org/officeDocument/2006/relationships/tags" Target="../tags/tag64.xml"/><Relationship Id="rId79" Type="http://schemas.openxmlformats.org/officeDocument/2006/relationships/tags" Target="../tags/tag69.xml"/><Relationship Id="rId102" Type="http://schemas.openxmlformats.org/officeDocument/2006/relationships/tags" Target="../tags/tag92.xml"/><Relationship Id="rId123" Type="http://schemas.openxmlformats.org/officeDocument/2006/relationships/tags" Target="../tags/tag113.xml"/><Relationship Id="rId128" Type="http://schemas.openxmlformats.org/officeDocument/2006/relationships/tags" Target="../tags/tag118.xml"/><Relationship Id="rId5" Type="http://schemas.openxmlformats.org/officeDocument/2006/relationships/slideLayout" Target="../slideLayouts/slideLayout5.xml"/><Relationship Id="rId90" Type="http://schemas.openxmlformats.org/officeDocument/2006/relationships/tags" Target="../tags/tag80.xml"/><Relationship Id="rId95" Type="http://schemas.openxmlformats.org/officeDocument/2006/relationships/tags" Target="../tags/tag85.xml"/><Relationship Id="rId22" Type="http://schemas.openxmlformats.org/officeDocument/2006/relationships/tags" Target="../tags/tag12.xml"/><Relationship Id="rId27" Type="http://schemas.openxmlformats.org/officeDocument/2006/relationships/tags" Target="../tags/tag17.xml"/><Relationship Id="rId43" Type="http://schemas.openxmlformats.org/officeDocument/2006/relationships/tags" Target="../tags/tag33.xml"/><Relationship Id="rId48" Type="http://schemas.openxmlformats.org/officeDocument/2006/relationships/tags" Target="../tags/tag38.xml"/><Relationship Id="rId64" Type="http://schemas.openxmlformats.org/officeDocument/2006/relationships/tags" Target="../tags/tag54.xml"/><Relationship Id="rId69" Type="http://schemas.openxmlformats.org/officeDocument/2006/relationships/tags" Target="../tags/tag59.xml"/><Relationship Id="rId113" Type="http://schemas.openxmlformats.org/officeDocument/2006/relationships/tags" Target="../tags/tag103.xml"/><Relationship Id="rId118" Type="http://schemas.openxmlformats.org/officeDocument/2006/relationships/tags" Target="../tags/tag108.xml"/><Relationship Id="rId134" Type="http://schemas.openxmlformats.org/officeDocument/2006/relationships/tags" Target="../tags/tag124.xml"/><Relationship Id="rId80" Type="http://schemas.openxmlformats.org/officeDocument/2006/relationships/tags" Target="../tags/tag70.xml"/><Relationship Id="rId85" Type="http://schemas.openxmlformats.org/officeDocument/2006/relationships/tags" Target="../tags/tag75.xml"/><Relationship Id="rId12" Type="http://schemas.openxmlformats.org/officeDocument/2006/relationships/tags" Target="../tags/tag2.xml"/><Relationship Id="rId17" Type="http://schemas.openxmlformats.org/officeDocument/2006/relationships/tags" Target="../tags/tag7.xml"/><Relationship Id="rId33" Type="http://schemas.openxmlformats.org/officeDocument/2006/relationships/tags" Target="../tags/tag23.xml"/><Relationship Id="rId38" Type="http://schemas.openxmlformats.org/officeDocument/2006/relationships/tags" Target="../tags/tag28.xml"/><Relationship Id="rId59" Type="http://schemas.openxmlformats.org/officeDocument/2006/relationships/tags" Target="../tags/tag49.xml"/><Relationship Id="rId103" Type="http://schemas.openxmlformats.org/officeDocument/2006/relationships/tags" Target="../tags/tag93.xml"/><Relationship Id="rId108" Type="http://schemas.openxmlformats.org/officeDocument/2006/relationships/tags" Target="../tags/tag98.xml"/><Relationship Id="rId124" Type="http://schemas.openxmlformats.org/officeDocument/2006/relationships/tags" Target="../tags/tag114.xml"/><Relationship Id="rId129" Type="http://schemas.openxmlformats.org/officeDocument/2006/relationships/tags" Target="../tags/tag119.xml"/><Relationship Id="rId54" Type="http://schemas.openxmlformats.org/officeDocument/2006/relationships/tags" Target="../tags/tag44.xml"/><Relationship Id="rId70" Type="http://schemas.openxmlformats.org/officeDocument/2006/relationships/tags" Target="../tags/tag60.xml"/><Relationship Id="rId75" Type="http://schemas.openxmlformats.org/officeDocument/2006/relationships/tags" Target="../tags/tag65.xml"/><Relationship Id="rId91" Type="http://schemas.openxmlformats.org/officeDocument/2006/relationships/tags" Target="../tags/tag81.xml"/><Relationship Id="rId96" Type="http://schemas.openxmlformats.org/officeDocument/2006/relationships/tags" Target="../tags/tag8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tags" Target="../tags/tag13.xml"/><Relationship Id="rId28" Type="http://schemas.openxmlformats.org/officeDocument/2006/relationships/tags" Target="../tags/tag18.xml"/><Relationship Id="rId49" Type="http://schemas.openxmlformats.org/officeDocument/2006/relationships/tags" Target="../tags/tag39.xml"/><Relationship Id="rId114" Type="http://schemas.openxmlformats.org/officeDocument/2006/relationships/tags" Target="../tags/tag104.xml"/><Relationship Id="rId119" Type="http://schemas.openxmlformats.org/officeDocument/2006/relationships/tags" Target="../tags/tag109.xml"/><Relationship Id="rId44" Type="http://schemas.openxmlformats.org/officeDocument/2006/relationships/tags" Target="../tags/tag34.xml"/><Relationship Id="rId60" Type="http://schemas.openxmlformats.org/officeDocument/2006/relationships/tags" Target="../tags/tag50.xml"/><Relationship Id="rId65" Type="http://schemas.openxmlformats.org/officeDocument/2006/relationships/tags" Target="../tags/tag55.xml"/><Relationship Id="rId81" Type="http://schemas.openxmlformats.org/officeDocument/2006/relationships/tags" Target="../tags/tag71.xml"/><Relationship Id="rId86" Type="http://schemas.openxmlformats.org/officeDocument/2006/relationships/tags" Target="../tags/tag76.xml"/><Relationship Id="rId130" Type="http://schemas.openxmlformats.org/officeDocument/2006/relationships/tags" Target="../tags/tag120.xml"/><Relationship Id="rId13" Type="http://schemas.openxmlformats.org/officeDocument/2006/relationships/tags" Target="../tags/tag3.xml"/><Relationship Id="rId18" Type="http://schemas.openxmlformats.org/officeDocument/2006/relationships/tags" Target="../tags/tag8.xml"/><Relationship Id="rId39" Type="http://schemas.openxmlformats.org/officeDocument/2006/relationships/tags" Target="../tags/tag29.xml"/><Relationship Id="rId109" Type="http://schemas.openxmlformats.org/officeDocument/2006/relationships/tags" Target="../tags/tag99.xml"/><Relationship Id="rId34" Type="http://schemas.openxmlformats.org/officeDocument/2006/relationships/tags" Target="../tags/tag24.xml"/><Relationship Id="rId50" Type="http://schemas.openxmlformats.org/officeDocument/2006/relationships/tags" Target="../tags/tag40.xml"/><Relationship Id="rId55" Type="http://schemas.openxmlformats.org/officeDocument/2006/relationships/tags" Target="../tags/tag45.xml"/><Relationship Id="rId76" Type="http://schemas.openxmlformats.org/officeDocument/2006/relationships/tags" Target="../tags/tag66.xml"/><Relationship Id="rId97" Type="http://schemas.openxmlformats.org/officeDocument/2006/relationships/tags" Target="../tags/tag87.xml"/><Relationship Id="rId104" Type="http://schemas.openxmlformats.org/officeDocument/2006/relationships/tags" Target="../tags/tag94.xml"/><Relationship Id="rId120" Type="http://schemas.openxmlformats.org/officeDocument/2006/relationships/tags" Target="../tags/tag110.xml"/><Relationship Id="rId125" Type="http://schemas.openxmlformats.org/officeDocument/2006/relationships/tags" Target="../tags/tag115.xml"/><Relationship Id="rId7" Type="http://schemas.openxmlformats.org/officeDocument/2006/relationships/slideLayout" Target="../slideLayouts/slideLayout7.xml"/><Relationship Id="rId71" Type="http://schemas.openxmlformats.org/officeDocument/2006/relationships/tags" Target="../tags/tag61.xml"/><Relationship Id="rId92" Type="http://schemas.openxmlformats.org/officeDocument/2006/relationships/tags" Target="../tags/tag82.xml"/><Relationship Id="rId2" Type="http://schemas.openxmlformats.org/officeDocument/2006/relationships/slideLayout" Target="../slideLayouts/slideLayout2.xml"/><Relationship Id="rId29" Type="http://schemas.openxmlformats.org/officeDocument/2006/relationships/tags" Target="../tags/tag19.xml"/><Relationship Id="rId24" Type="http://schemas.openxmlformats.org/officeDocument/2006/relationships/tags" Target="../tags/tag14.xml"/><Relationship Id="rId40" Type="http://schemas.openxmlformats.org/officeDocument/2006/relationships/tags" Target="../tags/tag30.xml"/><Relationship Id="rId45" Type="http://schemas.openxmlformats.org/officeDocument/2006/relationships/tags" Target="../tags/tag35.xml"/><Relationship Id="rId66" Type="http://schemas.openxmlformats.org/officeDocument/2006/relationships/tags" Target="../tags/tag56.xml"/><Relationship Id="rId87" Type="http://schemas.openxmlformats.org/officeDocument/2006/relationships/tags" Target="../tags/tag77.xml"/><Relationship Id="rId110" Type="http://schemas.openxmlformats.org/officeDocument/2006/relationships/tags" Target="../tags/tag100.xml"/><Relationship Id="rId115" Type="http://schemas.openxmlformats.org/officeDocument/2006/relationships/tags" Target="../tags/tag105.xml"/><Relationship Id="rId131" Type="http://schemas.openxmlformats.org/officeDocument/2006/relationships/tags" Target="../tags/tag121.xml"/><Relationship Id="rId61" Type="http://schemas.openxmlformats.org/officeDocument/2006/relationships/tags" Target="../tags/tag51.xml"/><Relationship Id="rId82" Type="http://schemas.openxmlformats.org/officeDocument/2006/relationships/tags" Target="../tags/tag72.xml"/><Relationship Id="rId19" Type="http://schemas.openxmlformats.org/officeDocument/2006/relationships/tags" Target="../tags/tag9.xml"/><Relationship Id="rId14" Type="http://schemas.openxmlformats.org/officeDocument/2006/relationships/tags" Target="../tags/tag4.xml"/><Relationship Id="rId30" Type="http://schemas.openxmlformats.org/officeDocument/2006/relationships/tags" Target="../tags/tag20.xml"/><Relationship Id="rId35" Type="http://schemas.openxmlformats.org/officeDocument/2006/relationships/tags" Target="../tags/tag25.xml"/><Relationship Id="rId56" Type="http://schemas.openxmlformats.org/officeDocument/2006/relationships/tags" Target="../tags/tag46.xml"/><Relationship Id="rId77" Type="http://schemas.openxmlformats.org/officeDocument/2006/relationships/tags" Target="../tags/tag67.xml"/><Relationship Id="rId100" Type="http://schemas.openxmlformats.org/officeDocument/2006/relationships/tags" Target="../tags/tag90.xml"/><Relationship Id="rId105" Type="http://schemas.openxmlformats.org/officeDocument/2006/relationships/tags" Target="../tags/tag95.xml"/><Relationship Id="rId126" Type="http://schemas.openxmlformats.org/officeDocument/2006/relationships/tags" Target="../tags/tag116.xml"/><Relationship Id="rId8" Type="http://schemas.openxmlformats.org/officeDocument/2006/relationships/slideLayout" Target="../slideLayouts/slideLayout8.xml"/><Relationship Id="rId51" Type="http://schemas.openxmlformats.org/officeDocument/2006/relationships/tags" Target="../tags/tag41.xml"/><Relationship Id="rId72" Type="http://schemas.openxmlformats.org/officeDocument/2006/relationships/tags" Target="../tags/tag62.xml"/><Relationship Id="rId93" Type="http://schemas.openxmlformats.org/officeDocument/2006/relationships/tags" Target="../tags/tag83.xml"/><Relationship Id="rId98" Type="http://schemas.openxmlformats.org/officeDocument/2006/relationships/tags" Target="../tags/tag88.xml"/><Relationship Id="rId121" Type="http://schemas.openxmlformats.org/officeDocument/2006/relationships/tags" Target="../tags/tag111.xml"/><Relationship Id="rId3" Type="http://schemas.openxmlformats.org/officeDocument/2006/relationships/slideLayout" Target="../slideLayouts/slideLayout3.xml"/><Relationship Id="rId25" Type="http://schemas.openxmlformats.org/officeDocument/2006/relationships/tags" Target="../tags/tag15.xml"/><Relationship Id="rId46" Type="http://schemas.openxmlformats.org/officeDocument/2006/relationships/tags" Target="../tags/tag36.xml"/><Relationship Id="rId67" Type="http://schemas.openxmlformats.org/officeDocument/2006/relationships/tags" Target="../tags/tag57.xml"/><Relationship Id="rId116" Type="http://schemas.openxmlformats.org/officeDocument/2006/relationships/tags" Target="../tags/tag106.xml"/><Relationship Id="rId20" Type="http://schemas.openxmlformats.org/officeDocument/2006/relationships/tags" Target="../tags/tag10.xml"/><Relationship Id="rId41" Type="http://schemas.openxmlformats.org/officeDocument/2006/relationships/tags" Target="../tags/tag31.xml"/><Relationship Id="rId62" Type="http://schemas.openxmlformats.org/officeDocument/2006/relationships/tags" Target="../tags/tag52.xml"/><Relationship Id="rId83" Type="http://schemas.openxmlformats.org/officeDocument/2006/relationships/tags" Target="../tags/tag73.xml"/><Relationship Id="rId88" Type="http://schemas.openxmlformats.org/officeDocument/2006/relationships/tags" Target="../tags/tag78.xml"/><Relationship Id="rId111" Type="http://schemas.openxmlformats.org/officeDocument/2006/relationships/tags" Target="../tags/tag101.xml"/><Relationship Id="rId132" Type="http://schemas.openxmlformats.org/officeDocument/2006/relationships/tags" Target="../tags/tag122.xml"/><Relationship Id="rId15" Type="http://schemas.openxmlformats.org/officeDocument/2006/relationships/tags" Target="../tags/tag5.xml"/><Relationship Id="rId36" Type="http://schemas.openxmlformats.org/officeDocument/2006/relationships/tags" Target="../tags/tag26.xml"/><Relationship Id="rId57" Type="http://schemas.openxmlformats.org/officeDocument/2006/relationships/tags" Target="../tags/tag47.xml"/><Relationship Id="rId106" Type="http://schemas.openxmlformats.org/officeDocument/2006/relationships/tags" Target="../tags/tag96.xml"/><Relationship Id="rId127" Type="http://schemas.openxmlformats.org/officeDocument/2006/relationships/tags" Target="../tags/tag117.xml"/><Relationship Id="rId10" Type="http://schemas.openxmlformats.org/officeDocument/2006/relationships/slideLayout" Target="../slideLayouts/slideLayout10.xml"/><Relationship Id="rId31" Type="http://schemas.openxmlformats.org/officeDocument/2006/relationships/tags" Target="../tags/tag21.xml"/><Relationship Id="rId52" Type="http://schemas.openxmlformats.org/officeDocument/2006/relationships/tags" Target="../tags/tag42.xml"/><Relationship Id="rId73" Type="http://schemas.openxmlformats.org/officeDocument/2006/relationships/tags" Target="../tags/tag63.xml"/><Relationship Id="rId78" Type="http://schemas.openxmlformats.org/officeDocument/2006/relationships/tags" Target="../tags/tag68.xml"/><Relationship Id="rId94" Type="http://schemas.openxmlformats.org/officeDocument/2006/relationships/tags" Target="../tags/tag84.xml"/><Relationship Id="rId99" Type="http://schemas.openxmlformats.org/officeDocument/2006/relationships/tags" Target="../tags/tag89.xml"/><Relationship Id="rId101" Type="http://schemas.openxmlformats.org/officeDocument/2006/relationships/tags" Target="../tags/tag91.xml"/><Relationship Id="rId122" Type="http://schemas.openxmlformats.org/officeDocument/2006/relationships/tags" Target="../tags/tag11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16.xml"/><Relationship Id="rId47" Type="http://schemas.openxmlformats.org/officeDocument/2006/relationships/tags" Target="../tags/tag37.xml"/><Relationship Id="rId68" Type="http://schemas.openxmlformats.org/officeDocument/2006/relationships/tags" Target="../tags/tag58.xml"/><Relationship Id="rId89" Type="http://schemas.openxmlformats.org/officeDocument/2006/relationships/tags" Target="../tags/tag79.xml"/><Relationship Id="rId112" Type="http://schemas.openxmlformats.org/officeDocument/2006/relationships/tags" Target="../tags/tag102.xml"/><Relationship Id="rId133" Type="http://schemas.openxmlformats.org/officeDocument/2006/relationships/tags" Target="../tags/tag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72 Brand" pitchFamily="34" charset="-128"/>
              <a:cs typeface="72 Brand"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
        <p:nvSpPr>
          <p:cNvPr id="12" name="Copyright Placeholder" descr="{&quot;templafy&quot;:{&quot;id&quot;:&quot;45b7c495-aa07-4842-9b32-a7cbd1b9a705&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72 Brand" panose="020B0504030603020204" pitchFamily="34" charset="0"/>
              </a:rPr>
              <a:t>INTERNAL – SAP and Partners Only</a:t>
            </a:r>
          </a:p>
        </p:txBody>
      </p:sp>
      <p:sp>
        <p:nvSpPr>
          <p:cNvPr id="3" name="Text Placeholder"/>
          <p:cNvSpPr>
            <a:spLocks noGrp="1"/>
          </p:cNvSpPr>
          <p:nvPr userDrawn="1">
            <p:ph type="body" idx="1"/>
          </p:nvPr>
        </p:nvSpPr>
        <p:spPr bwMode="black">
          <a:xfrm>
            <a:off x="504001" y="1548560"/>
            <a:ext cx="11186476" cy="4788000"/>
          </a:xfrm>
          <a:prstGeom prst="rect">
            <a:avLst/>
          </a:prstGeom>
        </p:spPr>
        <p:txBody>
          <a:bodyPr vert="horz" lIns="0" tIns="0" rIns="0" bIns="0" rtlCol="0">
            <a:no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1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3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1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2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1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1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1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1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2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2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1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1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1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dirty="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78" r:id="rId2"/>
    <p:sldLayoutId id="2147483786" r:id="rId3"/>
    <p:sldLayoutId id="2147483780" r:id="rId4"/>
    <p:sldLayoutId id="2147483782" r:id="rId5"/>
    <p:sldLayoutId id="2147483781" r:id="rId6"/>
    <p:sldLayoutId id="2147483783" r:id="rId7"/>
    <p:sldLayoutId id="2147483787" r:id="rId8"/>
    <p:sldLayoutId id="2147483788" r:id="rId9"/>
    <p:sldLayoutId id="2147483785" r:id="rId10"/>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A2BA9894-0EC7-481A-B1AB-2D978091D39B}"/>
              </a:ext>
            </a:extLst>
          </p:cNvPr>
          <p:cNvSpPr txBox="1">
            <a:spLocks/>
          </p:cNvSpPr>
          <p:nvPr/>
        </p:nvSpPr>
        <p:spPr bwMode="black">
          <a:xfrm>
            <a:off x="654983" y="4035780"/>
            <a:ext cx="4361517" cy="775597"/>
          </a:xfrm>
          <a:prstGeom prst="rect">
            <a:avLst/>
          </a:prstGeom>
        </p:spPr>
        <p:txBody>
          <a:bodyPr vert="horz" wrap="square" lIns="0" tIns="0" rIns="0" bIns="0" rtlCol="0" anchor="ctr"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0" marR="0" lvl="0" indent="0" algn="l" defTabSz="1088558" rtl="0" eaLnBrk="1" fontAlgn="auto" latinLnBrk="0" hangingPunct="1">
              <a:lnSpc>
                <a:spcPct val="90000"/>
              </a:lnSpc>
              <a:spcBef>
                <a:spcPct val="0"/>
              </a:spcBef>
              <a:spcAft>
                <a:spcPts val="900"/>
              </a:spcAft>
              <a:buClrTx/>
              <a:buSzTx/>
              <a:buFontTx/>
              <a:buNone/>
              <a:tabLst/>
              <a:defRPr/>
            </a:pPr>
            <a:r>
              <a:rPr lang="en-GB" sz="2800" dirty="0">
                <a:solidFill>
                  <a:srgbClr val="00144A"/>
                </a:solidFill>
              </a:rPr>
              <a:t>The One Presentation          </a:t>
            </a:r>
            <a:r>
              <a:rPr lang="en-GB" sz="2800" dirty="0">
                <a:solidFill>
                  <a:srgbClr val="00144A"/>
                </a:solidFill>
                <a:latin typeface="72 Brand Book" panose="020B0404030603020204" pitchFamily="34" charset="0"/>
              </a:rPr>
              <a:t>for Virtual Cards Specialists</a:t>
            </a:r>
          </a:p>
        </p:txBody>
      </p:sp>
    </p:spTree>
    <p:extLst>
      <p:ext uri="{BB962C8B-B14F-4D97-AF65-F5344CB8AC3E}">
        <p14:creationId xmlns:p14="http://schemas.microsoft.com/office/powerpoint/2010/main" val="331089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4971E-1DA0-2F88-F502-90C495232834}"/>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432DC7E0-A39E-0E6C-3C77-C9A5956A41FF}"/>
              </a:ext>
            </a:extLst>
          </p:cNvPr>
          <p:cNvSpPr txBox="1">
            <a:spLocks/>
          </p:cNvSpPr>
          <p:nvPr/>
        </p:nvSpPr>
        <p:spPr bwMode="black">
          <a:xfrm>
            <a:off x="1323975" y="821143"/>
            <a:ext cx="9032137"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Implementing Virtual Cards (Pay on Invoice)</a:t>
            </a:r>
            <a:endParaRPr lang="en-US" sz="3000" dirty="0">
              <a:latin typeface="+mj-lt"/>
            </a:endParaRPr>
          </a:p>
        </p:txBody>
      </p:sp>
      <p:sp>
        <p:nvSpPr>
          <p:cNvPr id="7" name="Rectangle 6">
            <a:extLst>
              <a:ext uri="{FF2B5EF4-FFF2-40B4-BE49-F238E27FC236}">
                <a16:creationId xmlns:a16="http://schemas.microsoft.com/office/drawing/2014/main" id="{15E8D98C-83FE-DF27-AF55-7AA03DD893DD}"/>
              </a:ext>
            </a:extLst>
          </p:cNvPr>
          <p:cNvSpPr/>
          <p:nvPr/>
        </p:nvSpPr>
        <p:spPr>
          <a:xfrm>
            <a:off x="1323975" y="2409983"/>
            <a:ext cx="4699000" cy="915329"/>
          </a:xfrm>
          <a:prstGeom prst="rect">
            <a:avLst/>
          </a:prstGeom>
          <a:solidFill>
            <a:srgbClr val="71014B"/>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dirty="0">
                <a:latin typeface="+mj-lt"/>
              </a:rPr>
              <a:t>Program Planning</a:t>
            </a:r>
          </a:p>
        </p:txBody>
      </p:sp>
      <p:sp>
        <p:nvSpPr>
          <p:cNvPr id="8" name="Rectangle 7">
            <a:extLst>
              <a:ext uri="{FF2B5EF4-FFF2-40B4-BE49-F238E27FC236}">
                <a16:creationId xmlns:a16="http://schemas.microsoft.com/office/drawing/2014/main" id="{6882085C-BD5A-2606-0255-BD5F07FFF122}"/>
              </a:ext>
            </a:extLst>
          </p:cNvPr>
          <p:cNvSpPr/>
          <p:nvPr/>
        </p:nvSpPr>
        <p:spPr>
          <a:xfrm>
            <a:off x="6169024" y="2407204"/>
            <a:ext cx="4699000" cy="915329"/>
          </a:xfrm>
          <a:prstGeom prst="rect">
            <a:avLst/>
          </a:prstGeom>
          <a:solidFill>
            <a:srgbClr val="DF1278"/>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US" sz="2400" dirty="0">
                <a:latin typeface="+mj-lt"/>
              </a:rPr>
              <a:t>Program Execution</a:t>
            </a:r>
          </a:p>
        </p:txBody>
      </p:sp>
      <p:graphicFrame>
        <p:nvGraphicFramePr>
          <p:cNvPr id="2" name="Table 1">
            <a:extLst>
              <a:ext uri="{FF2B5EF4-FFF2-40B4-BE49-F238E27FC236}">
                <a16:creationId xmlns:a16="http://schemas.microsoft.com/office/drawing/2014/main" id="{E963354D-ADFF-6DF2-7BD4-E18814342C98}"/>
              </a:ext>
            </a:extLst>
          </p:cNvPr>
          <p:cNvGraphicFramePr>
            <a:graphicFrameLocks noGrp="1"/>
          </p:cNvGraphicFramePr>
          <p:nvPr>
            <p:extLst>
              <p:ext uri="{D42A27DB-BD31-4B8C-83A1-F6EECF244321}">
                <p14:modId xmlns:p14="http://schemas.microsoft.com/office/powerpoint/2010/main" val="1035406455"/>
              </p:ext>
            </p:extLst>
          </p:nvPr>
        </p:nvGraphicFramePr>
        <p:xfrm>
          <a:off x="1321791" y="3381352"/>
          <a:ext cx="4732935" cy="889200"/>
        </p:xfrm>
        <a:graphic>
          <a:graphicData uri="http://schemas.openxmlformats.org/drawingml/2006/table">
            <a:tbl>
              <a:tblPr firstRow="1" bandRow="1">
                <a:tableStyleId>{5C22544A-7EE6-4342-B048-85BDC9FD1C3A}</a:tableStyleId>
              </a:tblPr>
              <a:tblGrid>
                <a:gridCol w="1577645">
                  <a:extLst>
                    <a:ext uri="{9D8B030D-6E8A-4147-A177-3AD203B41FA5}">
                      <a16:colId xmlns:a16="http://schemas.microsoft.com/office/drawing/2014/main" val="4108463280"/>
                    </a:ext>
                  </a:extLst>
                </a:gridCol>
                <a:gridCol w="1577645">
                  <a:extLst>
                    <a:ext uri="{9D8B030D-6E8A-4147-A177-3AD203B41FA5}">
                      <a16:colId xmlns:a16="http://schemas.microsoft.com/office/drawing/2014/main" val="4090793548"/>
                    </a:ext>
                  </a:extLst>
                </a:gridCol>
                <a:gridCol w="1577645">
                  <a:extLst>
                    <a:ext uri="{9D8B030D-6E8A-4147-A177-3AD203B41FA5}">
                      <a16:colId xmlns:a16="http://schemas.microsoft.com/office/drawing/2014/main" val="1653997653"/>
                    </a:ext>
                  </a:extLst>
                </a:gridCol>
              </a:tblGrid>
              <a:tr h="642720">
                <a:tc>
                  <a:txBody>
                    <a:bodyPr/>
                    <a:lstStyle/>
                    <a:p>
                      <a:pPr algn="l">
                        <a:spcAft>
                          <a:spcPts val="200"/>
                        </a:spcAft>
                      </a:pPr>
                      <a:r>
                        <a:rPr lang="en-US" sz="1500" b="0" dirty="0">
                          <a:latin typeface="+mj-lt"/>
                        </a:rPr>
                        <a:t>Launch/</a:t>
                      </a:r>
                      <a:br>
                        <a:rPr lang="en-US" sz="1500" b="0" dirty="0">
                          <a:latin typeface="+mj-lt"/>
                        </a:rPr>
                      </a:br>
                      <a:r>
                        <a:rPr lang="en-US" sz="1500" b="0" dirty="0">
                          <a:latin typeface="+mj-lt"/>
                        </a:rPr>
                        <a:t>Analyze</a:t>
                      </a:r>
                    </a:p>
                  </a:txBody>
                  <a:tcPr marL="144000" marR="144000" marT="216000" marB="216000" anchor="ctr">
                    <a:lnL w="12700"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1014B"/>
                    </a:solidFill>
                  </a:tcPr>
                </a:tc>
                <a:tc>
                  <a:txBody>
                    <a:bodyPr/>
                    <a:lstStyle/>
                    <a:p>
                      <a:pPr algn="l">
                        <a:spcAft>
                          <a:spcPts val="200"/>
                        </a:spcAft>
                      </a:pPr>
                      <a:r>
                        <a:rPr lang="en-US" sz="1500" b="0" dirty="0">
                          <a:latin typeface="+mj-lt"/>
                        </a:rPr>
                        <a:t>Build</a:t>
                      </a:r>
                    </a:p>
                  </a:txBody>
                  <a:tcPr marL="144000" marR="144000" marT="216000" marB="21600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1014B"/>
                    </a:solidFill>
                  </a:tcPr>
                </a:tc>
                <a:tc>
                  <a:txBody>
                    <a:bodyPr/>
                    <a:lstStyle/>
                    <a:p>
                      <a:pPr algn="l">
                        <a:spcAft>
                          <a:spcPts val="200"/>
                        </a:spcAft>
                      </a:pPr>
                      <a:r>
                        <a:rPr lang="en-US" sz="1500" b="0" dirty="0">
                          <a:latin typeface="+mj-lt"/>
                        </a:rPr>
                        <a:t>Readiness</a:t>
                      </a:r>
                    </a:p>
                  </a:txBody>
                  <a:tcPr marL="144000" marR="144000" marT="216000" marB="216000" anchor="ctr">
                    <a:lnL w="28575"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71014B"/>
                    </a:solidFill>
                  </a:tcPr>
                </a:tc>
                <a:extLst>
                  <a:ext uri="{0D108BD9-81ED-4DB2-BD59-A6C34878D82A}">
                    <a16:rowId xmlns:a16="http://schemas.microsoft.com/office/drawing/2014/main" val="1769317311"/>
                  </a:ext>
                </a:extLst>
              </a:tr>
            </a:tbl>
          </a:graphicData>
        </a:graphic>
      </p:graphicFrame>
      <p:graphicFrame>
        <p:nvGraphicFramePr>
          <p:cNvPr id="4" name="Table 3">
            <a:extLst>
              <a:ext uri="{FF2B5EF4-FFF2-40B4-BE49-F238E27FC236}">
                <a16:creationId xmlns:a16="http://schemas.microsoft.com/office/drawing/2014/main" id="{9F929C4C-DCE0-99B5-BBAF-3A21C727CA66}"/>
              </a:ext>
            </a:extLst>
          </p:cNvPr>
          <p:cNvGraphicFramePr>
            <a:graphicFrameLocks noGrp="1"/>
          </p:cNvGraphicFramePr>
          <p:nvPr>
            <p:extLst>
              <p:ext uri="{D42A27DB-BD31-4B8C-83A1-F6EECF244321}">
                <p14:modId xmlns:p14="http://schemas.microsoft.com/office/powerpoint/2010/main" val="78789370"/>
              </p:ext>
            </p:extLst>
          </p:nvPr>
        </p:nvGraphicFramePr>
        <p:xfrm>
          <a:off x="6140448" y="3381352"/>
          <a:ext cx="4732935" cy="889200"/>
        </p:xfrm>
        <a:graphic>
          <a:graphicData uri="http://schemas.openxmlformats.org/drawingml/2006/table">
            <a:tbl>
              <a:tblPr firstRow="1" bandRow="1">
                <a:tableStyleId>{5C22544A-7EE6-4342-B048-85BDC9FD1C3A}</a:tableStyleId>
              </a:tblPr>
              <a:tblGrid>
                <a:gridCol w="1577645">
                  <a:extLst>
                    <a:ext uri="{9D8B030D-6E8A-4147-A177-3AD203B41FA5}">
                      <a16:colId xmlns:a16="http://schemas.microsoft.com/office/drawing/2014/main" val="1934119782"/>
                    </a:ext>
                  </a:extLst>
                </a:gridCol>
                <a:gridCol w="1577645">
                  <a:extLst>
                    <a:ext uri="{9D8B030D-6E8A-4147-A177-3AD203B41FA5}">
                      <a16:colId xmlns:a16="http://schemas.microsoft.com/office/drawing/2014/main" val="2092147862"/>
                    </a:ext>
                  </a:extLst>
                </a:gridCol>
                <a:gridCol w="1577645">
                  <a:extLst>
                    <a:ext uri="{9D8B030D-6E8A-4147-A177-3AD203B41FA5}">
                      <a16:colId xmlns:a16="http://schemas.microsoft.com/office/drawing/2014/main" val="3750676874"/>
                    </a:ext>
                  </a:extLst>
                </a:gridCol>
              </a:tblGrid>
              <a:tr h="0">
                <a:tc>
                  <a:txBody>
                    <a:bodyPr/>
                    <a:lstStyle/>
                    <a:p>
                      <a:pPr algn="l">
                        <a:spcAft>
                          <a:spcPts val="200"/>
                        </a:spcAft>
                      </a:pPr>
                      <a:r>
                        <a:rPr lang="en-US" sz="1500" b="0" dirty="0">
                          <a:latin typeface="+mj-lt"/>
                        </a:rPr>
                        <a:t>Go-Live</a:t>
                      </a:r>
                    </a:p>
                  </a:txBody>
                  <a:tcPr marL="144000" marR="144000" marT="216000" marB="216000" anchor="ctr">
                    <a:lnL w="57150"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F1278"/>
                    </a:solidFill>
                  </a:tcPr>
                </a:tc>
                <a:tc>
                  <a:txBody>
                    <a:bodyPr/>
                    <a:lstStyle/>
                    <a:p>
                      <a:pPr algn="l">
                        <a:spcAft>
                          <a:spcPts val="200"/>
                        </a:spcAft>
                      </a:pPr>
                      <a:r>
                        <a:rPr lang="en-US" sz="1500" b="0" dirty="0">
                          <a:latin typeface="+mj-lt"/>
                        </a:rPr>
                        <a:t>Supplier Enrollment</a:t>
                      </a:r>
                    </a:p>
                  </a:txBody>
                  <a:tcPr marL="144000" marR="144000" marT="216000" marB="216000" anchor="ctr">
                    <a:lnL w="28575" cap="flat" cmpd="sng" algn="ctr">
                      <a:solidFill>
                        <a:schemeClr val="bg1">
                          <a:lumMod val="95000"/>
                        </a:schemeClr>
                      </a:solidFill>
                      <a:prstDash val="solid"/>
                      <a:round/>
                      <a:headEnd type="none" w="med" len="med"/>
                      <a:tailEnd type="none" w="med" len="med"/>
                    </a:lnL>
                    <a:lnR w="28575"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F1278"/>
                    </a:solidFill>
                  </a:tcPr>
                </a:tc>
                <a:tc>
                  <a:txBody>
                    <a:bodyPr/>
                    <a:lstStyle/>
                    <a:p>
                      <a:pPr algn="l">
                        <a:spcAft>
                          <a:spcPts val="200"/>
                        </a:spcAft>
                      </a:pPr>
                      <a:r>
                        <a:rPr lang="en-US" sz="1500" b="0" dirty="0">
                          <a:solidFill>
                            <a:schemeClr val="bg1"/>
                          </a:solidFill>
                          <a:latin typeface="+mj-lt"/>
                        </a:rPr>
                        <a:t>Program Measurement</a:t>
                      </a:r>
                    </a:p>
                  </a:txBody>
                  <a:tcPr marL="144000" marR="144000" marT="216000" marB="216000" anchor="ctr">
                    <a:lnL w="28575"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A4F96"/>
                    </a:solidFill>
                  </a:tcPr>
                </a:tc>
                <a:extLst>
                  <a:ext uri="{0D108BD9-81ED-4DB2-BD59-A6C34878D82A}">
                    <a16:rowId xmlns:a16="http://schemas.microsoft.com/office/drawing/2014/main" val="1029309388"/>
                  </a:ext>
                </a:extLst>
              </a:tr>
            </a:tbl>
          </a:graphicData>
        </a:graphic>
      </p:graphicFrame>
    </p:spTree>
    <p:extLst>
      <p:ext uri="{BB962C8B-B14F-4D97-AF65-F5344CB8AC3E}">
        <p14:creationId xmlns:p14="http://schemas.microsoft.com/office/powerpoint/2010/main" val="9794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56EC-8EA6-C834-4C88-373687016A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0C3140-D4FC-AD19-E76F-A90ECBD7C840}"/>
              </a:ext>
            </a:extLst>
          </p:cNvPr>
          <p:cNvSpPr txBox="1"/>
          <p:nvPr/>
        </p:nvSpPr>
        <p:spPr bwMode="black">
          <a:xfrm>
            <a:off x="7991201" y="2405971"/>
            <a:ext cx="2880000" cy="2554968"/>
          </a:xfrm>
          <a:prstGeom prst="rect">
            <a:avLst/>
          </a:prstGeom>
          <a:solidFill>
            <a:srgbClr val="FA4F96"/>
          </a:solidFill>
        </p:spPr>
        <p:txBody>
          <a:bodyPr wrap="square" lIns="180000" tIns="360000" rIns="180000" bIns="216000" anchor="t" anchorCtr="0">
            <a:noAutofit/>
          </a:bodyPr>
          <a:lstStyle/>
          <a:p>
            <a:pPr lvl="0">
              <a:lnSpc>
                <a:spcPct val="102000"/>
              </a:lnSpc>
              <a:spcAft>
                <a:spcPts val="600"/>
              </a:spcAft>
            </a:pPr>
            <a:r>
              <a:rPr lang="en-GB" sz="3200" dirty="0">
                <a:solidFill>
                  <a:srgbClr val="FFDCE8"/>
                </a:solidFill>
                <a:latin typeface="+mj-lt"/>
              </a:rPr>
              <a:t>3</a:t>
            </a:r>
          </a:p>
          <a:p>
            <a:pPr lvl="0">
              <a:lnSpc>
                <a:spcPct val="102000"/>
              </a:lnSpc>
              <a:spcAft>
                <a:spcPts val="600"/>
              </a:spcAft>
            </a:pPr>
            <a:r>
              <a:rPr lang="en-GB" sz="2000" dirty="0">
                <a:solidFill>
                  <a:srgbClr val="FFDCE8"/>
                </a:solidFill>
                <a:latin typeface="+mj-lt"/>
              </a:rPr>
              <a:t>Activation </a:t>
            </a:r>
            <a:br>
              <a:rPr lang="en-GB" sz="2000" dirty="0">
                <a:solidFill>
                  <a:srgbClr val="FFDCE8"/>
                </a:solidFill>
                <a:latin typeface="+mj-lt"/>
              </a:rPr>
            </a:br>
            <a:r>
              <a:rPr lang="en-GB" sz="2000" dirty="0">
                <a:solidFill>
                  <a:srgbClr val="FFDCE8"/>
                </a:solidFill>
                <a:latin typeface="+mj-lt"/>
              </a:rPr>
              <a:t>&amp; Go-Live</a:t>
            </a:r>
          </a:p>
        </p:txBody>
      </p:sp>
      <p:sp>
        <p:nvSpPr>
          <p:cNvPr id="3" name="Title Placeholder">
            <a:extLst>
              <a:ext uri="{FF2B5EF4-FFF2-40B4-BE49-F238E27FC236}">
                <a16:creationId xmlns:a16="http://schemas.microsoft.com/office/drawing/2014/main" id="{E4D71707-3417-17E6-8AAB-8AFF1466DA4A}"/>
              </a:ext>
            </a:extLst>
          </p:cNvPr>
          <p:cNvSpPr txBox="1">
            <a:spLocks/>
          </p:cNvSpPr>
          <p:nvPr/>
        </p:nvSpPr>
        <p:spPr bwMode="black">
          <a:xfrm>
            <a:off x="1323975" y="821143"/>
            <a:ext cx="9032137"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Implementing SAP’s Embedded Virtual Cards (Pay on PO)</a:t>
            </a:r>
            <a:endParaRPr lang="en-US" sz="3000" dirty="0">
              <a:latin typeface="+mj-lt"/>
            </a:endParaRPr>
          </a:p>
        </p:txBody>
      </p:sp>
      <p:grpSp>
        <p:nvGrpSpPr>
          <p:cNvPr id="17" name="Group 16">
            <a:extLst>
              <a:ext uri="{FF2B5EF4-FFF2-40B4-BE49-F238E27FC236}">
                <a16:creationId xmlns:a16="http://schemas.microsoft.com/office/drawing/2014/main" id="{DA8FD0F3-6892-4580-7B01-16A8576E384F}"/>
              </a:ext>
            </a:extLst>
          </p:cNvPr>
          <p:cNvGrpSpPr/>
          <p:nvPr/>
        </p:nvGrpSpPr>
        <p:grpSpPr>
          <a:xfrm>
            <a:off x="4657587" y="2405971"/>
            <a:ext cx="3224673" cy="2554968"/>
            <a:chOff x="4657587" y="2405971"/>
            <a:chExt cx="3224673" cy="2554968"/>
          </a:xfrm>
        </p:grpSpPr>
        <p:sp>
          <p:nvSpPr>
            <p:cNvPr id="8" name="TextBox 7">
              <a:extLst>
                <a:ext uri="{FF2B5EF4-FFF2-40B4-BE49-F238E27FC236}">
                  <a16:creationId xmlns:a16="http://schemas.microsoft.com/office/drawing/2014/main" id="{E4289AF4-2B2C-6650-DE62-44D16F191033}"/>
                </a:ext>
              </a:extLst>
            </p:cNvPr>
            <p:cNvSpPr txBox="1"/>
            <p:nvPr/>
          </p:nvSpPr>
          <p:spPr bwMode="black">
            <a:xfrm>
              <a:off x="4657587" y="2405971"/>
              <a:ext cx="2880000" cy="2554968"/>
            </a:xfrm>
            <a:prstGeom prst="rect">
              <a:avLst/>
            </a:prstGeom>
            <a:solidFill>
              <a:srgbClr val="FEADC8"/>
            </a:solidFill>
          </p:spPr>
          <p:txBody>
            <a:bodyPr wrap="square" lIns="180000" tIns="360000" rIns="180000" bIns="216000" anchor="t" anchorCtr="0">
              <a:noAutofit/>
            </a:bodyPr>
            <a:lstStyle/>
            <a:p>
              <a:pPr lvl="0">
                <a:lnSpc>
                  <a:spcPct val="102000"/>
                </a:lnSpc>
                <a:spcAft>
                  <a:spcPts val="600"/>
                </a:spcAft>
              </a:pPr>
              <a:r>
                <a:rPr lang="en-GB" sz="3200" dirty="0">
                  <a:solidFill>
                    <a:srgbClr val="71014B"/>
                  </a:solidFill>
                  <a:latin typeface="+mj-lt"/>
                </a:rPr>
                <a:t>2</a:t>
              </a:r>
            </a:p>
            <a:p>
              <a:pPr lvl="0">
                <a:lnSpc>
                  <a:spcPct val="102000"/>
                </a:lnSpc>
                <a:spcAft>
                  <a:spcPts val="600"/>
                </a:spcAft>
              </a:pPr>
              <a:r>
                <a:rPr lang="en-GB" sz="2000" dirty="0">
                  <a:solidFill>
                    <a:srgbClr val="71014B"/>
                  </a:solidFill>
                  <a:latin typeface="+mj-lt"/>
                </a:rPr>
                <a:t>Corporate Configuration </a:t>
              </a:r>
              <a:br>
                <a:rPr lang="en-GB" sz="2000" dirty="0">
                  <a:solidFill>
                    <a:srgbClr val="71014B"/>
                  </a:solidFill>
                  <a:latin typeface="+mj-lt"/>
                </a:rPr>
              </a:br>
              <a:r>
                <a:rPr lang="en-GB" sz="2000" dirty="0">
                  <a:solidFill>
                    <a:srgbClr val="71014B"/>
                  </a:solidFill>
                  <a:latin typeface="+mj-lt"/>
                </a:rPr>
                <a:t>in SAP Ariba</a:t>
              </a:r>
            </a:p>
          </p:txBody>
        </p:sp>
        <p:sp>
          <p:nvSpPr>
            <p:cNvPr id="15" name="Triangle 14">
              <a:extLst>
                <a:ext uri="{FF2B5EF4-FFF2-40B4-BE49-F238E27FC236}">
                  <a16:creationId xmlns:a16="http://schemas.microsoft.com/office/drawing/2014/main" id="{D8247641-41F3-51F6-F038-D9F24CB3340C}"/>
                </a:ext>
              </a:extLst>
            </p:cNvPr>
            <p:cNvSpPr/>
            <p:nvPr/>
          </p:nvSpPr>
          <p:spPr bwMode="gray">
            <a:xfrm rot="5400000">
              <a:off x="7507953" y="2849046"/>
              <a:ext cx="402034" cy="346581"/>
            </a:xfrm>
            <a:prstGeom prst="triangle">
              <a:avLst/>
            </a:prstGeom>
            <a:solidFill>
              <a:srgbClr val="FEADC8"/>
            </a:solidFill>
            <a:ln w="25400" algn="ctr">
              <a:noFill/>
              <a:miter lim="800000"/>
              <a:headEnd/>
              <a:tailEnd/>
            </a:ln>
          </p:spPr>
          <p:txBody>
            <a:bodyPr lIns="90000" tIns="360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71014B"/>
                </a:solidFill>
                <a:effectLst/>
                <a:uLnTx/>
                <a:uFillTx/>
                <a:latin typeface="+mn-lt"/>
                <a:ea typeface="72 Brand" pitchFamily="34" charset="-128"/>
                <a:cs typeface="72 Brand" pitchFamily="34" charset="-128"/>
              </a:endParaRPr>
            </a:p>
          </p:txBody>
        </p:sp>
      </p:grpSp>
      <p:grpSp>
        <p:nvGrpSpPr>
          <p:cNvPr id="16" name="Group 15">
            <a:extLst>
              <a:ext uri="{FF2B5EF4-FFF2-40B4-BE49-F238E27FC236}">
                <a16:creationId xmlns:a16="http://schemas.microsoft.com/office/drawing/2014/main" id="{00D58176-BD50-67E6-4366-D0C7ADCB8F02}"/>
              </a:ext>
            </a:extLst>
          </p:cNvPr>
          <p:cNvGrpSpPr/>
          <p:nvPr/>
        </p:nvGrpSpPr>
        <p:grpSpPr>
          <a:xfrm>
            <a:off x="1323974" y="2405971"/>
            <a:ext cx="3218184" cy="2554968"/>
            <a:chOff x="1323974" y="2405971"/>
            <a:chExt cx="3218184" cy="2554968"/>
          </a:xfrm>
        </p:grpSpPr>
        <p:sp>
          <p:nvSpPr>
            <p:cNvPr id="11" name="TextBox 10">
              <a:extLst>
                <a:ext uri="{FF2B5EF4-FFF2-40B4-BE49-F238E27FC236}">
                  <a16:creationId xmlns:a16="http://schemas.microsoft.com/office/drawing/2014/main" id="{0BB9FA76-5A30-D087-76F7-1305ED02634D}"/>
                </a:ext>
              </a:extLst>
            </p:cNvPr>
            <p:cNvSpPr txBox="1"/>
            <p:nvPr/>
          </p:nvSpPr>
          <p:spPr bwMode="black">
            <a:xfrm>
              <a:off x="1323974" y="2405971"/>
              <a:ext cx="2880000" cy="2554968"/>
            </a:xfrm>
            <a:prstGeom prst="rect">
              <a:avLst/>
            </a:prstGeom>
            <a:solidFill>
              <a:srgbClr val="FFDCE8"/>
            </a:solidFill>
          </p:spPr>
          <p:txBody>
            <a:bodyPr wrap="square" lIns="180000" tIns="360000" rIns="180000" bIns="216000" anchor="t" anchorCtr="0">
              <a:noAutofit/>
            </a:bodyPr>
            <a:lstStyle/>
            <a:p>
              <a:pPr lvl="0">
                <a:lnSpc>
                  <a:spcPct val="102000"/>
                </a:lnSpc>
                <a:spcAft>
                  <a:spcPts val="600"/>
                </a:spcAft>
              </a:pPr>
              <a:r>
                <a:rPr lang="en-GB" sz="3200" dirty="0">
                  <a:solidFill>
                    <a:srgbClr val="71014B"/>
                  </a:solidFill>
                  <a:latin typeface="+mj-lt"/>
                </a:rPr>
                <a:t>1</a:t>
              </a:r>
            </a:p>
            <a:p>
              <a:pPr lvl="0">
                <a:lnSpc>
                  <a:spcPct val="102000"/>
                </a:lnSpc>
                <a:spcAft>
                  <a:spcPts val="600"/>
                </a:spcAft>
              </a:pPr>
              <a:r>
                <a:rPr lang="en-GB" sz="2000" dirty="0">
                  <a:solidFill>
                    <a:srgbClr val="71014B"/>
                  </a:solidFill>
                  <a:latin typeface="+mj-lt"/>
                </a:rPr>
                <a:t>Real Card Number Creation and Collection</a:t>
              </a:r>
            </a:p>
          </p:txBody>
        </p:sp>
        <p:sp>
          <p:nvSpPr>
            <p:cNvPr id="14" name="Triangle 13">
              <a:extLst>
                <a:ext uri="{FF2B5EF4-FFF2-40B4-BE49-F238E27FC236}">
                  <a16:creationId xmlns:a16="http://schemas.microsoft.com/office/drawing/2014/main" id="{E9961536-114E-1A7C-D758-26FDC44EAFF2}"/>
                </a:ext>
              </a:extLst>
            </p:cNvPr>
            <p:cNvSpPr/>
            <p:nvPr/>
          </p:nvSpPr>
          <p:spPr bwMode="gray">
            <a:xfrm rot="5400000">
              <a:off x="4167851" y="2849045"/>
              <a:ext cx="402034" cy="346581"/>
            </a:xfrm>
            <a:prstGeom prst="triangle">
              <a:avLst/>
            </a:prstGeom>
            <a:solidFill>
              <a:srgbClr val="FFDCE8"/>
            </a:solidFill>
            <a:ln w="25400" algn="ctr">
              <a:noFill/>
              <a:miter lim="800000"/>
              <a:headEnd/>
              <a:tailEnd/>
            </a:ln>
          </p:spPr>
          <p:txBody>
            <a:bodyPr lIns="90000" tIns="360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71014B"/>
                </a:solidFill>
                <a:effectLst/>
                <a:uLnTx/>
                <a:uFillTx/>
                <a:latin typeface="+mn-lt"/>
                <a:ea typeface="72 Brand" pitchFamily="34" charset="-128"/>
                <a:cs typeface="72 Brand" pitchFamily="34" charset="-128"/>
              </a:endParaRPr>
            </a:p>
          </p:txBody>
        </p:sp>
      </p:grpSp>
    </p:spTree>
    <p:extLst>
      <p:ext uri="{BB962C8B-B14F-4D97-AF65-F5344CB8AC3E}">
        <p14:creationId xmlns:p14="http://schemas.microsoft.com/office/powerpoint/2010/main" val="29418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9F57-33DD-370A-58F6-CDA6DE685B8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53803EA-4A47-9049-4880-8BF8125EC506}"/>
              </a:ext>
            </a:extLst>
          </p:cNvPr>
          <p:cNvPicPr>
            <a:picLocks noChangeAspect="1"/>
          </p:cNvPicPr>
          <p:nvPr/>
        </p:nvPicPr>
        <p:blipFill>
          <a:blip r:embed="rId3"/>
          <a:srcRect l="22726" t="2610" r="-44" b="25293"/>
          <a:stretch>
            <a:fillRect/>
          </a:stretch>
        </p:blipFill>
        <p:spPr>
          <a:xfrm>
            <a:off x="361950" y="360363"/>
            <a:ext cx="11477625" cy="6026100"/>
          </a:xfrm>
          <a:prstGeom prst="rect">
            <a:avLst/>
          </a:prstGeom>
        </p:spPr>
      </p:pic>
      <p:sp>
        <p:nvSpPr>
          <p:cNvPr id="4" name="TextBox 3">
            <a:extLst>
              <a:ext uri="{FF2B5EF4-FFF2-40B4-BE49-F238E27FC236}">
                <a16:creationId xmlns:a16="http://schemas.microsoft.com/office/drawing/2014/main" id="{35591A0B-1713-D463-20EA-5BDDE0F3AC04}"/>
              </a:ext>
            </a:extLst>
          </p:cNvPr>
          <p:cNvSpPr txBox="1"/>
          <p:nvPr/>
        </p:nvSpPr>
        <p:spPr bwMode="black">
          <a:xfrm>
            <a:off x="1323976" y="2914650"/>
            <a:ext cx="4699000" cy="1107996"/>
          </a:xfrm>
          <a:prstGeom prst="rect">
            <a:avLst/>
          </a:prstGeom>
          <a:noFill/>
        </p:spPr>
        <p:txBody>
          <a:bodyPr wrap="square" lIns="0" tIns="0" rIns="0" bIns="0">
            <a:spAutoFit/>
          </a:bodyPr>
          <a:lstStyle/>
          <a:p>
            <a:pPr lvl="0">
              <a:lnSpc>
                <a:spcPct val="90000"/>
              </a:lnSpc>
              <a:spcBef>
                <a:spcPts val="600"/>
              </a:spcBef>
              <a:defRPr/>
            </a:pPr>
            <a:r>
              <a:rPr lang="en-GB" sz="4000" dirty="0">
                <a:solidFill>
                  <a:srgbClr val="1C0C6E"/>
                </a:solidFill>
                <a:latin typeface="+mj-lt"/>
              </a:rPr>
              <a:t>Onboarding Timelines</a:t>
            </a:r>
            <a:endParaRPr lang="en-US" sz="4000" dirty="0">
              <a:solidFill>
                <a:srgbClr val="1C0C6E"/>
              </a:solidFill>
              <a:latin typeface="+mj-lt"/>
            </a:endParaRPr>
          </a:p>
        </p:txBody>
      </p:sp>
    </p:spTree>
    <p:extLst>
      <p:ext uri="{BB962C8B-B14F-4D97-AF65-F5344CB8AC3E}">
        <p14:creationId xmlns:p14="http://schemas.microsoft.com/office/powerpoint/2010/main" val="17821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F67D-73AD-8010-43D3-056FAACDB5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B195B8-44EC-7B6B-9DDA-85B93C706195}"/>
              </a:ext>
            </a:extLst>
          </p:cNvPr>
          <p:cNvPicPr>
            <a:picLocks noChangeAspect="1"/>
          </p:cNvPicPr>
          <p:nvPr/>
        </p:nvPicPr>
        <p:blipFill>
          <a:blip r:embed="rId3"/>
          <a:srcRect l="24535" r="15085" b="3698"/>
          <a:stretch>
            <a:fillRect/>
          </a:stretch>
        </p:blipFill>
        <p:spPr>
          <a:xfrm>
            <a:off x="6169025" y="360363"/>
            <a:ext cx="5664200" cy="6026100"/>
          </a:xfrm>
          <a:prstGeom prst="rect">
            <a:avLst/>
          </a:prstGeom>
        </p:spPr>
      </p:pic>
      <p:sp>
        <p:nvSpPr>
          <p:cNvPr id="3" name="Title Placeholder">
            <a:extLst>
              <a:ext uri="{FF2B5EF4-FFF2-40B4-BE49-F238E27FC236}">
                <a16:creationId xmlns:a16="http://schemas.microsoft.com/office/drawing/2014/main" id="{4FA4783A-4289-576B-F7C9-C537B85E0B0D}"/>
              </a:ext>
            </a:extLst>
          </p:cNvPr>
          <p:cNvSpPr txBox="1">
            <a:spLocks/>
          </p:cNvSpPr>
          <p:nvPr/>
        </p:nvSpPr>
        <p:spPr bwMode="black">
          <a:xfrm>
            <a:off x="1323975" y="821142"/>
            <a:ext cx="4630187" cy="842557"/>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How to Handle Common Objection Points</a:t>
            </a:r>
            <a:endParaRPr lang="en-US" sz="3000" dirty="0">
              <a:latin typeface="+mj-lt"/>
            </a:endParaRPr>
          </a:p>
        </p:txBody>
      </p:sp>
      <p:sp>
        <p:nvSpPr>
          <p:cNvPr id="2" name="TextBox 1">
            <a:extLst>
              <a:ext uri="{FF2B5EF4-FFF2-40B4-BE49-F238E27FC236}">
                <a16:creationId xmlns:a16="http://schemas.microsoft.com/office/drawing/2014/main" id="{FCFB88E5-BACA-0E6E-8528-6430E7F18DA5}"/>
              </a:ext>
            </a:extLst>
          </p:cNvPr>
          <p:cNvSpPr txBox="1"/>
          <p:nvPr/>
        </p:nvSpPr>
        <p:spPr bwMode="black">
          <a:xfrm>
            <a:off x="1323975" y="1893888"/>
            <a:ext cx="4503187" cy="743995"/>
          </a:xfrm>
          <a:prstGeom prst="wedgeRectCallout">
            <a:avLst>
              <a:gd name="adj1" fmla="val 61799"/>
              <a:gd name="adj2" fmla="val -34799"/>
            </a:avLst>
          </a:prstGeom>
          <a:solidFill>
            <a:srgbClr val="E2D8FF"/>
          </a:solidFill>
        </p:spPr>
        <p:txBody>
          <a:bodyPr wrap="square" lIns="216000" tIns="216000" rIns="216000" bIns="216000">
            <a:spAutoFit/>
          </a:bodyPr>
          <a:lstStyle/>
          <a:p>
            <a:pPr defTabSz="914400" fontAlgn="base">
              <a:spcBef>
                <a:spcPct val="50000"/>
              </a:spcBef>
              <a:spcAft>
                <a:spcPct val="0"/>
              </a:spcAft>
              <a:buClr>
                <a:srgbClr val="F0AB00"/>
              </a:buClr>
              <a:buSzPct val="80000"/>
            </a:pPr>
            <a:r>
              <a:rPr lang="en-GB" sz="2000" dirty="0">
                <a:solidFill>
                  <a:srgbClr val="1C0C6E"/>
                </a:solidFill>
                <a:latin typeface="+mj-lt"/>
              </a:rPr>
              <a:t>“We already use a bank for cards.” </a:t>
            </a:r>
            <a:endParaRPr lang="en-US" sz="2000" dirty="0">
              <a:solidFill>
                <a:srgbClr val="1C0C6E"/>
              </a:solidFill>
              <a:latin typeface="+mj-lt"/>
            </a:endParaRPr>
          </a:p>
        </p:txBody>
      </p:sp>
      <p:sp>
        <p:nvSpPr>
          <p:cNvPr id="7" name="TextBox 6">
            <a:extLst>
              <a:ext uri="{FF2B5EF4-FFF2-40B4-BE49-F238E27FC236}">
                <a16:creationId xmlns:a16="http://schemas.microsoft.com/office/drawing/2014/main" id="{1FEF8681-D8FD-EB33-DEAB-E999108C2A15}"/>
              </a:ext>
            </a:extLst>
          </p:cNvPr>
          <p:cNvSpPr txBox="1"/>
          <p:nvPr/>
        </p:nvSpPr>
        <p:spPr bwMode="black">
          <a:xfrm>
            <a:off x="1323975" y="2848544"/>
            <a:ext cx="4503187" cy="1051772"/>
          </a:xfrm>
          <a:prstGeom prst="wedgeRectCallout">
            <a:avLst>
              <a:gd name="adj1" fmla="val 61799"/>
              <a:gd name="adj2" fmla="val -34799"/>
            </a:avLst>
          </a:prstGeom>
          <a:solidFill>
            <a:srgbClr val="B894FF"/>
          </a:solidFill>
        </p:spPr>
        <p:txBody>
          <a:bodyPr wrap="square" lIns="216000" tIns="216000" rIns="216000" bIns="216000">
            <a:spAutoFit/>
          </a:bodyPr>
          <a:lstStyle/>
          <a:p>
            <a:pPr defTabSz="914400" fontAlgn="base">
              <a:spcBef>
                <a:spcPct val="50000"/>
              </a:spcBef>
              <a:spcAft>
                <a:spcPct val="0"/>
              </a:spcAft>
              <a:buClr>
                <a:srgbClr val="F0AB00"/>
              </a:buClr>
              <a:buSzPct val="80000"/>
            </a:pPr>
            <a:r>
              <a:rPr lang="en-GB" sz="2000" dirty="0">
                <a:solidFill>
                  <a:srgbClr val="1C0C6E"/>
                </a:solidFill>
                <a:latin typeface="+mj-lt"/>
              </a:rPr>
              <a:t>“A lot of our suppliers won’t accept virtual cards.” </a:t>
            </a:r>
          </a:p>
        </p:txBody>
      </p:sp>
      <p:sp>
        <p:nvSpPr>
          <p:cNvPr id="8" name="TextBox 7">
            <a:extLst>
              <a:ext uri="{FF2B5EF4-FFF2-40B4-BE49-F238E27FC236}">
                <a16:creationId xmlns:a16="http://schemas.microsoft.com/office/drawing/2014/main" id="{294BF0D0-19A9-36E7-D910-D0B0759EF5FA}"/>
              </a:ext>
            </a:extLst>
          </p:cNvPr>
          <p:cNvSpPr txBox="1"/>
          <p:nvPr/>
        </p:nvSpPr>
        <p:spPr bwMode="black">
          <a:xfrm>
            <a:off x="1323975" y="4110977"/>
            <a:ext cx="4503187" cy="1359548"/>
          </a:xfrm>
          <a:prstGeom prst="wedgeRectCallout">
            <a:avLst>
              <a:gd name="adj1" fmla="val 61799"/>
              <a:gd name="adj2" fmla="val -34799"/>
            </a:avLst>
          </a:prstGeom>
          <a:solidFill>
            <a:srgbClr val="7858FF"/>
          </a:solidFill>
        </p:spPr>
        <p:txBody>
          <a:bodyPr wrap="square" lIns="216000" tIns="216000" rIns="216000" bIns="216000">
            <a:spAutoFit/>
          </a:bodyPr>
          <a:lstStyle/>
          <a:p>
            <a:pPr defTabSz="914400" fontAlgn="base">
              <a:spcBef>
                <a:spcPct val="50000"/>
              </a:spcBef>
              <a:spcAft>
                <a:spcPct val="0"/>
              </a:spcAft>
              <a:buClr>
                <a:srgbClr val="F0AB00"/>
              </a:buClr>
              <a:buSzPct val="80000"/>
            </a:pPr>
            <a:r>
              <a:rPr lang="en-GB" sz="2000" dirty="0">
                <a:solidFill>
                  <a:schemeClr val="bg1"/>
                </a:solidFill>
                <a:latin typeface="+mj-lt"/>
              </a:rPr>
              <a:t>“We’re concerned that suppliers will be put off by the costs involved in virtual cards.” </a:t>
            </a:r>
          </a:p>
        </p:txBody>
      </p:sp>
    </p:spTree>
    <p:extLst>
      <p:ext uri="{BB962C8B-B14F-4D97-AF65-F5344CB8AC3E}">
        <p14:creationId xmlns:p14="http://schemas.microsoft.com/office/powerpoint/2010/main" val="42371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ppt_x</p:attrName>
                                        </p:attrNameLst>
                                      </p:cBhvr>
                                      <p:tavLst>
                                        <p:tav tm="0">
                                          <p:val>
                                            <p:strVal val="#ppt_x+#ppt_w*1.125000"/>
                                          </p:val>
                                        </p:tav>
                                        <p:tav tm="100000">
                                          <p:val>
                                            <p:strVal val="#ppt_x"/>
                                          </p:val>
                                        </p:tav>
                                      </p:tavLst>
                                    </p:anim>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2C5FC-255A-33BD-74C7-F36D45A2CB0D}"/>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53E3F3BB-D256-1729-C273-77569EED15DC}"/>
              </a:ext>
            </a:extLst>
          </p:cNvPr>
          <p:cNvSpPr txBox="1">
            <a:spLocks/>
          </p:cNvSpPr>
          <p:nvPr/>
        </p:nvSpPr>
        <p:spPr bwMode="black">
          <a:xfrm>
            <a:off x="1307800" y="821143"/>
            <a:ext cx="2926743"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Dedicated Issuer Resources</a:t>
            </a:r>
            <a:endParaRPr lang="en-US" sz="3000" dirty="0">
              <a:latin typeface="+mj-lt"/>
            </a:endParaRPr>
          </a:p>
        </p:txBody>
      </p:sp>
      <p:pic>
        <p:nvPicPr>
          <p:cNvPr id="19" name="Picture 18">
            <a:extLst>
              <a:ext uri="{FF2B5EF4-FFF2-40B4-BE49-F238E27FC236}">
                <a16:creationId xmlns:a16="http://schemas.microsoft.com/office/drawing/2014/main" id="{B84C2898-9B85-B08B-C612-9C76DE1342E2}"/>
              </a:ext>
            </a:extLst>
          </p:cNvPr>
          <p:cNvPicPr>
            <a:picLocks noChangeAspect="1"/>
          </p:cNvPicPr>
          <p:nvPr/>
        </p:nvPicPr>
        <p:blipFill>
          <a:blip r:embed="rId3"/>
          <a:srcRect/>
          <a:stretch/>
        </p:blipFill>
        <p:spPr>
          <a:xfrm>
            <a:off x="4654456" y="4383479"/>
            <a:ext cx="3089468" cy="17378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11D92BE-6D32-AD28-24F3-5FEFFBA386BE}"/>
              </a:ext>
            </a:extLst>
          </p:cNvPr>
          <p:cNvPicPr>
            <a:picLocks noChangeAspect="1"/>
          </p:cNvPicPr>
          <p:nvPr/>
        </p:nvPicPr>
        <p:blipFill>
          <a:blip r:embed="rId4"/>
          <a:srcRect/>
          <a:stretch/>
        </p:blipFill>
        <p:spPr>
          <a:xfrm>
            <a:off x="1347597" y="4379472"/>
            <a:ext cx="3089468" cy="173782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A118571-228C-1912-3194-887C47DAC747}"/>
              </a:ext>
            </a:extLst>
          </p:cNvPr>
          <p:cNvPicPr>
            <a:picLocks noChangeAspect="1"/>
          </p:cNvPicPr>
          <p:nvPr/>
        </p:nvPicPr>
        <p:blipFill>
          <a:blip r:embed="rId5"/>
          <a:srcRect/>
          <a:stretch/>
        </p:blipFill>
        <p:spPr>
          <a:xfrm>
            <a:off x="4654457" y="645639"/>
            <a:ext cx="3089466" cy="173381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FD3B1574-0BFF-4F8A-094D-6AF964379243}"/>
              </a:ext>
            </a:extLst>
          </p:cNvPr>
          <p:cNvPicPr>
            <a:picLocks noChangeAspect="1"/>
          </p:cNvPicPr>
          <p:nvPr/>
        </p:nvPicPr>
        <p:blipFill>
          <a:blip r:embed="rId6"/>
          <a:srcRect/>
          <a:stretch/>
        </p:blipFill>
        <p:spPr>
          <a:xfrm>
            <a:off x="4654457" y="2514559"/>
            <a:ext cx="3089466" cy="17338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BE4DAEA-A943-B9DB-B2BC-0C0FF539CE82}"/>
              </a:ext>
            </a:extLst>
          </p:cNvPr>
          <p:cNvPicPr>
            <a:picLocks noChangeAspect="1"/>
          </p:cNvPicPr>
          <p:nvPr/>
        </p:nvPicPr>
        <p:blipFill>
          <a:blip r:embed="rId7"/>
          <a:srcRect/>
          <a:stretch/>
        </p:blipFill>
        <p:spPr>
          <a:xfrm>
            <a:off x="7963345" y="2016421"/>
            <a:ext cx="2897888" cy="410087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4366413-7BD6-113A-EDCF-703CC1F91B8D}"/>
              </a:ext>
            </a:extLst>
          </p:cNvPr>
          <p:cNvPicPr>
            <a:picLocks noChangeAspect="1"/>
          </p:cNvPicPr>
          <p:nvPr/>
        </p:nvPicPr>
        <p:blipFill>
          <a:blip r:embed="rId8"/>
          <a:srcRect/>
          <a:stretch/>
        </p:blipFill>
        <p:spPr>
          <a:xfrm>
            <a:off x="1340458" y="2514559"/>
            <a:ext cx="3096606" cy="1737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888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EB4C-F3CB-00D2-FCB0-9F27C73CF15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08F7483-E509-7D59-FF34-AA8C2465E69B}"/>
              </a:ext>
            </a:extLst>
          </p:cNvPr>
          <p:cNvSpPr txBox="1"/>
          <p:nvPr/>
        </p:nvSpPr>
        <p:spPr bwMode="black">
          <a:xfrm>
            <a:off x="7132638" y="2472287"/>
            <a:ext cx="3504973" cy="1898554"/>
          </a:xfrm>
          <a:prstGeom prst="rect">
            <a:avLst/>
          </a:prstGeom>
          <a:noFill/>
        </p:spPr>
        <p:txBody>
          <a:bodyPr wrap="square" lIns="0" tIns="0" rIns="0" bIns="0">
            <a:noAutofit/>
          </a:bodyPr>
          <a:lstStyle/>
          <a:p>
            <a:pPr lvl="0">
              <a:lnSpc>
                <a:spcPct val="102000"/>
              </a:lnSpc>
              <a:spcAft>
                <a:spcPts val="1800"/>
              </a:spcAft>
            </a:pPr>
            <a:endParaRPr lang="en-GB" sz="1500" dirty="0">
              <a:solidFill>
                <a:schemeClr val="bg1"/>
              </a:solidFill>
              <a:latin typeface="+mn-lt"/>
            </a:endParaRPr>
          </a:p>
        </p:txBody>
      </p:sp>
      <p:sp>
        <p:nvSpPr>
          <p:cNvPr id="2" name="Title Placeholder">
            <a:extLst>
              <a:ext uri="{FF2B5EF4-FFF2-40B4-BE49-F238E27FC236}">
                <a16:creationId xmlns:a16="http://schemas.microsoft.com/office/drawing/2014/main" id="{CCC61629-AAA1-DB08-2FC4-79A6D9A10F74}"/>
              </a:ext>
            </a:extLst>
          </p:cNvPr>
          <p:cNvSpPr txBox="1">
            <a:spLocks/>
          </p:cNvSpPr>
          <p:nvPr/>
        </p:nvSpPr>
        <p:spPr bwMode="black">
          <a:xfrm>
            <a:off x="1719262" y="2382455"/>
            <a:ext cx="4449763" cy="166199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6000" dirty="0">
                <a:solidFill>
                  <a:schemeClr val="bg1"/>
                </a:solidFill>
              </a:rPr>
              <a:t>Go One </a:t>
            </a:r>
            <a:br>
              <a:rPr lang="en-GB" sz="6000" dirty="0">
                <a:solidFill>
                  <a:schemeClr val="bg1"/>
                </a:solidFill>
              </a:rPr>
            </a:br>
            <a:r>
              <a:rPr lang="en-GB" sz="6000" dirty="0">
                <a:solidFill>
                  <a:schemeClr val="bg1"/>
                </a:solidFill>
              </a:rPr>
              <a:t>Step Further</a:t>
            </a:r>
            <a:endParaRPr lang="en-US" sz="6000" dirty="0">
              <a:solidFill>
                <a:schemeClr val="bg1"/>
              </a:solidFill>
            </a:endParaRPr>
          </a:p>
        </p:txBody>
      </p:sp>
      <p:pic>
        <p:nvPicPr>
          <p:cNvPr id="4" name="Picture 3" descr="A black and blue logo with white letters&#10;&#10;AI-generated content may be incorrect.">
            <a:extLst>
              <a:ext uri="{FF2B5EF4-FFF2-40B4-BE49-F238E27FC236}">
                <a16:creationId xmlns:a16="http://schemas.microsoft.com/office/drawing/2014/main" id="{E13F0C5F-E75D-6522-0287-5693C207B217}"/>
              </a:ext>
            </a:extLst>
          </p:cNvPr>
          <p:cNvPicPr>
            <a:picLocks noChangeAspect="1"/>
          </p:cNvPicPr>
          <p:nvPr/>
        </p:nvPicPr>
        <p:blipFill>
          <a:blip r:embed="rId3"/>
          <a:stretch>
            <a:fillRect/>
          </a:stretch>
        </p:blipFill>
        <p:spPr>
          <a:xfrm>
            <a:off x="9971443" y="5877288"/>
            <a:ext cx="1562399" cy="360000"/>
          </a:xfrm>
          <a:prstGeom prst="rect">
            <a:avLst/>
          </a:prstGeom>
        </p:spPr>
      </p:pic>
    </p:spTree>
    <p:extLst>
      <p:ext uri="{BB962C8B-B14F-4D97-AF65-F5344CB8AC3E}">
        <p14:creationId xmlns:p14="http://schemas.microsoft.com/office/powerpoint/2010/main" val="31184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6C561-1FEB-D46D-2A4E-40B33224CF26}"/>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26D53A5-1036-4FA4-D8E6-B0EA0138E801}"/>
              </a:ext>
            </a:extLst>
          </p:cNvPr>
          <p:cNvPicPr>
            <a:picLocks noChangeAspect="1"/>
          </p:cNvPicPr>
          <p:nvPr/>
        </p:nvPicPr>
        <p:blipFill>
          <a:blip r:embed="rId3"/>
          <a:srcRect l="2" t="13400" r="16402" b="8646"/>
          <a:stretch>
            <a:fillRect/>
          </a:stretch>
        </p:blipFill>
        <p:spPr>
          <a:xfrm>
            <a:off x="361950" y="360363"/>
            <a:ext cx="11477625" cy="6026100"/>
          </a:xfrm>
          <a:prstGeom prst="rect">
            <a:avLst/>
          </a:prstGeom>
        </p:spPr>
      </p:pic>
      <p:grpSp>
        <p:nvGrpSpPr>
          <p:cNvPr id="3" name="Group 2">
            <a:extLst>
              <a:ext uri="{FF2B5EF4-FFF2-40B4-BE49-F238E27FC236}">
                <a16:creationId xmlns:a16="http://schemas.microsoft.com/office/drawing/2014/main" id="{AB50D833-3592-5649-CD67-E4D1806484CA}"/>
              </a:ext>
            </a:extLst>
          </p:cNvPr>
          <p:cNvGrpSpPr/>
          <p:nvPr/>
        </p:nvGrpSpPr>
        <p:grpSpPr>
          <a:xfrm>
            <a:off x="1334861" y="1203326"/>
            <a:ext cx="2273853" cy="2046287"/>
            <a:chOff x="646641" y="821267"/>
            <a:chExt cx="2273853" cy="2046287"/>
          </a:xfrm>
        </p:grpSpPr>
        <p:sp>
          <p:nvSpPr>
            <p:cNvPr id="2" name="TextBox 1">
              <a:extLst>
                <a:ext uri="{FF2B5EF4-FFF2-40B4-BE49-F238E27FC236}">
                  <a16:creationId xmlns:a16="http://schemas.microsoft.com/office/drawing/2014/main" id="{F546DD5C-7426-CFEA-AFAF-66A380FB11DD}"/>
                </a:ext>
              </a:extLst>
            </p:cNvPr>
            <p:cNvSpPr txBox="1"/>
            <p:nvPr/>
          </p:nvSpPr>
          <p:spPr bwMode="black">
            <a:xfrm>
              <a:off x="646641" y="821267"/>
              <a:ext cx="2273853" cy="2046287"/>
            </a:xfrm>
            <a:prstGeom prst="rect">
              <a:avLst/>
            </a:prstGeom>
            <a:solidFill>
              <a:srgbClr val="D1EFFF"/>
            </a:solidFill>
          </p:spPr>
          <p:txBody>
            <a:bodyPr wrap="square" lIns="144000" tIns="503999" rIns="144000" bIns="144000" anchor="t" anchorCtr="0">
              <a:noAutofit/>
            </a:bodyPr>
            <a:lstStyle/>
            <a:p>
              <a:pPr>
                <a:spcBef>
                  <a:spcPts val="1200"/>
                </a:spcBef>
              </a:pPr>
              <a:r>
                <a:rPr lang="en-GB" sz="1500" dirty="0">
                  <a:solidFill>
                    <a:srgbClr val="002A86"/>
                  </a:solidFill>
                  <a:latin typeface="+mn-lt"/>
                </a:rPr>
                <a:t>Deepen your understanding of how SAP-embedded virtual cards work</a:t>
              </a:r>
            </a:p>
          </p:txBody>
        </p:sp>
        <p:sp>
          <p:nvSpPr>
            <p:cNvPr id="12" name="Freeform 11">
              <a:extLst>
                <a:ext uri="{FF2B5EF4-FFF2-40B4-BE49-F238E27FC236}">
                  <a16:creationId xmlns:a16="http://schemas.microsoft.com/office/drawing/2014/main" id="{3ED81DE6-BD62-BF5A-CB1B-6FF6061FDCB2}"/>
                </a:ext>
              </a:extLst>
            </p:cNvPr>
            <p:cNvSpPr/>
            <p:nvPr/>
          </p:nvSpPr>
          <p:spPr bwMode="gray">
            <a:xfrm>
              <a:off x="817147" y="996747"/>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002A86"/>
              </a:solidFill>
              <a:miter lim="800000"/>
              <a:headEnd/>
              <a:tailEnd/>
            </a:ln>
          </p:spPr>
          <p:txBody>
            <a:bodyPr rtlCol="0" anchor="ctr"/>
            <a:lstStyle/>
            <a:p>
              <a:pPr algn="ctr"/>
              <a:endParaRPr lang="en-US"/>
            </a:p>
          </p:txBody>
        </p:sp>
      </p:grpSp>
      <p:grpSp>
        <p:nvGrpSpPr>
          <p:cNvPr id="4" name="Group 3">
            <a:extLst>
              <a:ext uri="{FF2B5EF4-FFF2-40B4-BE49-F238E27FC236}">
                <a16:creationId xmlns:a16="http://schemas.microsoft.com/office/drawing/2014/main" id="{E2F35542-0523-6B56-FFA2-901E9C8CDF31}"/>
              </a:ext>
            </a:extLst>
          </p:cNvPr>
          <p:cNvGrpSpPr/>
          <p:nvPr/>
        </p:nvGrpSpPr>
        <p:grpSpPr>
          <a:xfrm>
            <a:off x="3787172" y="1203327"/>
            <a:ext cx="2275458" cy="2046287"/>
            <a:chOff x="3070185" y="821268"/>
            <a:chExt cx="2275458" cy="2046287"/>
          </a:xfrm>
        </p:grpSpPr>
        <p:sp>
          <p:nvSpPr>
            <p:cNvPr id="6" name="TextBox 5">
              <a:extLst>
                <a:ext uri="{FF2B5EF4-FFF2-40B4-BE49-F238E27FC236}">
                  <a16:creationId xmlns:a16="http://schemas.microsoft.com/office/drawing/2014/main" id="{77A21C7D-B250-1E0F-8311-616A3C1C9293}"/>
                </a:ext>
              </a:extLst>
            </p:cNvPr>
            <p:cNvSpPr txBox="1"/>
            <p:nvPr/>
          </p:nvSpPr>
          <p:spPr bwMode="black">
            <a:xfrm>
              <a:off x="3070185" y="821268"/>
              <a:ext cx="2275458" cy="2046287"/>
            </a:xfrm>
            <a:prstGeom prst="rect">
              <a:avLst/>
            </a:prstGeom>
            <a:solidFill>
              <a:srgbClr val="89D1FF"/>
            </a:solidFill>
          </p:spPr>
          <p:txBody>
            <a:bodyPr wrap="square" lIns="144000" tIns="503999" rIns="144000" bIns="144000" anchor="t" anchorCtr="0">
              <a:noAutofit/>
            </a:bodyPr>
            <a:lstStyle/>
            <a:p>
              <a:pPr>
                <a:spcBef>
                  <a:spcPts val="1200"/>
                </a:spcBef>
              </a:pPr>
              <a:r>
                <a:rPr lang="en-GB" sz="1500" dirty="0">
                  <a:solidFill>
                    <a:srgbClr val="002A86"/>
                  </a:solidFill>
                  <a:latin typeface="+mn-lt"/>
                </a:rPr>
                <a:t>Showcase their unique value to corporates (and what makes them different from other solutions)</a:t>
              </a:r>
            </a:p>
          </p:txBody>
        </p:sp>
        <p:sp>
          <p:nvSpPr>
            <p:cNvPr id="22" name="Freeform 21">
              <a:extLst>
                <a:ext uri="{FF2B5EF4-FFF2-40B4-BE49-F238E27FC236}">
                  <a16:creationId xmlns:a16="http://schemas.microsoft.com/office/drawing/2014/main" id="{1E4F6750-08B5-B8E4-1DD8-B6A98ECBB947}"/>
                </a:ext>
              </a:extLst>
            </p:cNvPr>
            <p:cNvSpPr/>
            <p:nvPr/>
          </p:nvSpPr>
          <p:spPr bwMode="gray">
            <a:xfrm>
              <a:off x="3312921" y="996747"/>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002A86"/>
              </a:solidFill>
              <a:miter lim="800000"/>
              <a:headEnd/>
              <a:tailEnd/>
            </a:ln>
          </p:spPr>
          <p:txBody>
            <a:bodyPr rtlCol="0" anchor="ctr"/>
            <a:lstStyle/>
            <a:p>
              <a:pPr algn="ctr"/>
              <a:endParaRPr lang="en-US"/>
            </a:p>
          </p:txBody>
        </p:sp>
      </p:grpSp>
      <p:grpSp>
        <p:nvGrpSpPr>
          <p:cNvPr id="9" name="Group 8">
            <a:extLst>
              <a:ext uri="{FF2B5EF4-FFF2-40B4-BE49-F238E27FC236}">
                <a16:creationId xmlns:a16="http://schemas.microsoft.com/office/drawing/2014/main" id="{39B0BD28-C2DD-828C-69DE-004803213ADF}"/>
              </a:ext>
            </a:extLst>
          </p:cNvPr>
          <p:cNvGrpSpPr/>
          <p:nvPr/>
        </p:nvGrpSpPr>
        <p:grpSpPr>
          <a:xfrm>
            <a:off x="1349405" y="3443058"/>
            <a:ext cx="2267261" cy="2046287"/>
            <a:chOff x="661185" y="3175001"/>
            <a:chExt cx="2267261" cy="2046287"/>
          </a:xfrm>
        </p:grpSpPr>
        <p:sp>
          <p:nvSpPr>
            <p:cNvPr id="7" name="TextBox 6">
              <a:extLst>
                <a:ext uri="{FF2B5EF4-FFF2-40B4-BE49-F238E27FC236}">
                  <a16:creationId xmlns:a16="http://schemas.microsoft.com/office/drawing/2014/main" id="{F9B1BBF3-C098-1937-150B-F87513587ADB}"/>
                </a:ext>
              </a:extLst>
            </p:cNvPr>
            <p:cNvSpPr txBox="1"/>
            <p:nvPr/>
          </p:nvSpPr>
          <p:spPr bwMode="black">
            <a:xfrm>
              <a:off x="661185" y="3175001"/>
              <a:ext cx="2267261" cy="2046287"/>
            </a:xfrm>
            <a:prstGeom prst="rect">
              <a:avLst/>
            </a:prstGeom>
            <a:solidFill>
              <a:srgbClr val="1B90FF"/>
            </a:solidFill>
          </p:spPr>
          <p:txBody>
            <a:bodyPr wrap="square" lIns="144000" tIns="503999" rIns="144000" bIns="108000" anchor="t" anchorCtr="0">
              <a:noAutofit/>
            </a:bodyPr>
            <a:lstStyle/>
            <a:p>
              <a:pPr>
                <a:spcBef>
                  <a:spcPts val="1200"/>
                </a:spcBef>
              </a:pPr>
              <a:r>
                <a:rPr lang="en-GB" sz="1500" dirty="0">
                  <a:solidFill>
                    <a:srgbClr val="D1EFFF"/>
                  </a:solidFill>
                  <a:latin typeface="+mn-lt"/>
                </a:rPr>
                <a:t>Equip yourself to answer technical questions and convert interest into action</a:t>
              </a:r>
            </a:p>
          </p:txBody>
        </p:sp>
        <p:sp>
          <p:nvSpPr>
            <p:cNvPr id="23" name="Freeform 22">
              <a:extLst>
                <a:ext uri="{FF2B5EF4-FFF2-40B4-BE49-F238E27FC236}">
                  <a16:creationId xmlns:a16="http://schemas.microsoft.com/office/drawing/2014/main" id="{45642A07-6B91-9554-5B12-C6F157951170}"/>
                </a:ext>
              </a:extLst>
            </p:cNvPr>
            <p:cNvSpPr/>
            <p:nvPr/>
          </p:nvSpPr>
          <p:spPr bwMode="gray">
            <a:xfrm>
              <a:off x="790548" y="3350480"/>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D1EFFF"/>
              </a:solidFill>
              <a:miter lim="800000"/>
              <a:headEnd/>
              <a:tailEnd/>
            </a:ln>
          </p:spPr>
          <p:txBody>
            <a:bodyPr rtlCol="0" anchor="ctr"/>
            <a:lstStyle/>
            <a:p>
              <a:pPr algn="ctr"/>
              <a:endParaRPr lang="en-US"/>
            </a:p>
          </p:txBody>
        </p:sp>
      </p:grpSp>
      <p:grpSp>
        <p:nvGrpSpPr>
          <p:cNvPr id="10" name="Group 9">
            <a:extLst>
              <a:ext uri="{FF2B5EF4-FFF2-40B4-BE49-F238E27FC236}">
                <a16:creationId xmlns:a16="http://schemas.microsoft.com/office/drawing/2014/main" id="{EB3759E9-00D2-F097-EC69-A9107B2E4C48}"/>
              </a:ext>
            </a:extLst>
          </p:cNvPr>
          <p:cNvGrpSpPr/>
          <p:nvPr/>
        </p:nvGrpSpPr>
        <p:grpSpPr>
          <a:xfrm>
            <a:off x="3801734" y="3443057"/>
            <a:ext cx="2260896" cy="2046287"/>
            <a:chOff x="3084747" y="3175000"/>
            <a:chExt cx="2260896" cy="2046287"/>
          </a:xfrm>
        </p:grpSpPr>
        <p:sp>
          <p:nvSpPr>
            <p:cNvPr id="8" name="TextBox 7">
              <a:extLst>
                <a:ext uri="{FF2B5EF4-FFF2-40B4-BE49-F238E27FC236}">
                  <a16:creationId xmlns:a16="http://schemas.microsoft.com/office/drawing/2014/main" id="{E51CADB8-2CCB-C158-F3E1-2C97507D3512}"/>
                </a:ext>
              </a:extLst>
            </p:cNvPr>
            <p:cNvSpPr txBox="1"/>
            <p:nvPr/>
          </p:nvSpPr>
          <p:spPr bwMode="black">
            <a:xfrm>
              <a:off x="3084747" y="3175000"/>
              <a:ext cx="2260896" cy="2046287"/>
            </a:xfrm>
            <a:prstGeom prst="rect">
              <a:avLst/>
            </a:prstGeom>
            <a:solidFill>
              <a:srgbClr val="0070F2"/>
            </a:solidFill>
          </p:spPr>
          <p:txBody>
            <a:bodyPr wrap="square" lIns="144000" tIns="503999" rIns="144000" bIns="144000" anchor="t" anchorCtr="0">
              <a:noAutofit/>
            </a:bodyPr>
            <a:lstStyle/>
            <a:p>
              <a:pPr>
                <a:spcBef>
                  <a:spcPts val="1200"/>
                </a:spcBef>
              </a:pPr>
              <a:r>
                <a:rPr lang="en-GB" sz="1500" dirty="0">
                  <a:solidFill>
                    <a:srgbClr val="D1EFFF"/>
                  </a:solidFill>
                  <a:latin typeface="+mn-lt"/>
                </a:rPr>
                <a:t>Overcome common customer objections</a:t>
              </a:r>
            </a:p>
          </p:txBody>
        </p:sp>
        <p:sp>
          <p:nvSpPr>
            <p:cNvPr id="24" name="Freeform 23">
              <a:extLst>
                <a:ext uri="{FF2B5EF4-FFF2-40B4-BE49-F238E27FC236}">
                  <a16:creationId xmlns:a16="http://schemas.microsoft.com/office/drawing/2014/main" id="{C1C6EFA5-5579-E08A-C34D-50451651C525}"/>
                </a:ext>
              </a:extLst>
            </p:cNvPr>
            <p:cNvSpPr/>
            <p:nvPr/>
          </p:nvSpPr>
          <p:spPr bwMode="gray">
            <a:xfrm>
              <a:off x="3297080" y="3350480"/>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D1EFFF"/>
              </a:solidFill>
              <a:miter lim="800000"/>
              <a:headEnd/>
              <a:tailEnd/>
            </a:ln>
          </p:spPr>
          <p:txBody>
            <a:bodyPr rtlCol="0" anchor="ctr"/>
            <a:lstStyle/>
            <a:p>
              <a:pPr algn="ctr"/>
              <a:endParaRPr lang="en-US"/>
            </a:p>
          </p:txBody>
        </p:sp>
      </p:grpSp>
    </p:spTree>
    <p:extLst>
      <p:ext uri="{BB962C8B-B14F-4D97-AF65-F5344CB8AC3E}">
        <p14:creationId xmlns:p14="http://schemas.microsoft.com/office/powerpoint/2010/main" val="22513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8FF5-AA75-5F8A-5CFC-D6BC8B1E7EAC}"/>
            </a:ext>
          </a:extLst>
        </p:cNvPr>
        <p:cNvGrpSpPr/>
        <p:nvPr/>
      </p:nvGrpSpPr>
      <p:grpSpPr>
        <a:xfrm>
          <a:off x="0" y="0"/>
          <a:ext cx="0" cy="0"/>
          <a:chOff x="0" y="0"/>
          <a:chExt cx="0" cy="0"/>
        </a:xfrm>
      </p:grpSpPr>
      <p:pic>
        <p:nvPicPr>
          <p:cNvPr id="10" name="Picture 9" descr="A person holding a phone&#10;&#10;AI-generated content may be incorrect.">
            <a:extLst>
              <a:ext uri="{FF2B5EF4-FFF2-40B4-BE49-F238E27FC236}">
                <a16:creationId xmlns:a16="http://schemas.microsoft.com/office/drawing/2014/main" id="{0F7FC735-4C68-6B07-B94B-D0708F2F30F9}"/>
              </a:ext>
            </a:extLst>
          </p:cNvPr>
          <p:cNvPicPr>
            <a:picLocks noChangeAspect="1"/>
          </p:cNvPicPr>
          <p:nvPr/>
        </p:nvPicPr>
        <p:blipFill>
          <a:blip r:embed="rId3"/>
          <a:srcRect t="7552" r="18496" b="16449"/>
          <a:stretch>
            <a:fillRect/>
          </a:stretch>
        </p:blipFill>
        <p:spPr>
          <a:xfrm>
            <a:off x="355599" y="360363"/>
            <a:ext cx="11477625" cy="6026100"/>
          </a:xfrm>
          <a:prstGeom prst="rect">
            <a:avLst/>
          </a:prstGeom>
        </p:spPr>
      </p:pic>
      <p:sp>
        <p:nvSpPr>
          <p:cNvPr id="3" name="Title Placeholder">
            <a:extLst>
              <a:ext uri="{FF2B5EF4-FFF2-40B4-BE49-F238E27FC236}">
                <a16:creationId xmlns:a16="http://schemas.microsoft.com/office/drawing/2014/main" id="{8297D8CF-3226-F09F-91A4-E10E4E743679}"/>
              </a:ext>
            </a:extLst>
          </p:cNvPr>
          <p:cNvSpPr txBox="1">
            <a:spLocks/>
          </p:cNvSpPr>
          <p:nvPr/>
        </p:nvSpPr>
        <p:spPr bwMode="black">
          <a:xfrm>
            <a:off x="1324800" y="820800"/>
            <a:ext cx="6637337" cy="55998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solidFill>
                  <a:srgbClr val="02414C"/>
                </a:solidFill>
                <a:latin typeface="+mj-lt"/>
              </a:rPr>
              <a:t>Two Effortless Ways to Pay</a:t>
            </a:r>
            <a:endParaRPr lang="en-US" sz="3000" dirty="0">
              <a:solidFill>
                <a:srgbClr val="02414C"/>
              </a:solidFill>
              <a:latin typeface="+mj-lt"/>
            </a:endParaRPr>
          </a:p>
        </p:txBody>
      </p:sp>
      <p:sp>
        <p:nvSpPr>
          <p:cNvPr id="4" name="TextBox 3">
            <a:extLst>
              <a:ext uri="{FF2B5EF4-FFF2-40B4-BE49-F238E27FC236}">
                <a16:creationId xmlns:a16="http://schemas.microsoft.com/office/drawing/2014/main" id="{AA81E214-E9FB-B844-6DEC-C47FE8BF66E8}"/>
              </a:ext>
            </a:extLst>
          </p:cNvPr>
          <p:cNvSpPr txBox="1">
            <a:spLocks/>
          </p:cNvSpPr>
          <p:nvPr/>
        </p:nvSpPr>
        <p:spPr bwMode="black">
          <a:xfrm>
            <a:off x="1323974" y="1893888"/>
            <a:ext cx="4773613" cy="1687633"/>
          </a:xfrm>
          <a:prstGeom prst="rect">
            <a:avLst/>
          </a:prstGeom>
          <a:solidFill>
            <a:srgbClr val="C2FCEE"/>
          </a:solidFill>
        </p:spPr>
        <p:txBody>
          <a:bodyPr wrap="square" lIns="1007999" tIns="288000" rIns="288000" bIns="288000" anchor="t" anchorCtr="0">
            <a:spAutoFit/>
          </a:bodyPr>
          <a:lstStyle/>
          <a:p>
            <a:pPr>
              <a:lnSpc>
                <a:spcPct val="102000"/>
              </a:lnSpc>
              <a:spcAft>
                <a:spcPts val="600"/>
              </a:spcAft>
            </a:pPr>
            <a:r>
              <a:rPr lang="en-US" sz="2400" dirty="0">
                <a:solidFill>
                  <a:srgbClr val="02414C"/>
                </a:solidFill>
                <a:latin typeface="+mj-lt"/>
              </a:rPr>
              <a:t>Pay on Invoice </a:t>
            </a:r>
            <a:br>
              <a:rPr lang="en-US" sz="2400" b="1" dirty="0">
                <a:solidFill>
                  <a:srgbClr val="02414C"/>
                </a:solidFill>
                <a:latin typeface="+mj-lt"/>
              </a:rPr>
            </a:br>
            <a:r>
              <a:rPr lang="en-US" sz="2400" dirty="0">
                <a:solidFill>
                  <a:srgbClr val="02414C"/>
                </a:solidFill>
                <a:latin typeface="+mn-lt"/>
              </a:rPr>
              <a:t>(SAP Taulia ERP-Embedded Virtual Cards)</a:t>
            </a:r>
          </a:p>
        </p:txBody>
      </p:sp>
      <p:pic>
        <p:nvPicPr>
          <p:cNvPr id="8" name="Graphic 7">
            <a:extLst>
              <a:ext uri="{FF2B5EF4-FFF2-40B4-BE49-F238E27FC236}">
                <a16:creationId xmlns:a16="http://schemas.microsoft.com/office/drawing/2014/main" id="{B19C3E10-E007-237F-060E-C762F98E1E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3888" y="2268845"/>
            <a:ext cx="504000" cy="504000"/>
          </a:xfrm>
          <a:prstGeom prst="rect">
            <a:avLst/>
          </a:prstGeom>
        </p:spPr>
      </p:pic>
      <p:sp>
        <p:nvSpPr>
          <p:cNvPr id="9" name="TextBox 8">
            <a:extLst>
              <a:ext uri="{FF2B5EF4-FFF2-40B4-BE49-F238E27FC236}">
                <a16:creationId xmlns:a16="http://schemas.microsoft.com/office/drawing/2014/main" id="{BECD5B3B-42E4-1F32-1589-4445242F0FEC}"/>
              </a:ext>
            </a:extLst>
          </p:cNvPr>
          <p:cNvSpPr txBox="1">
            <a:spLocks/>
          </p:cNvSpPr>
          <p:nvPr/>
        </p:nvSpPr>
        <p:spPr bwMode="black">
          <a:xfrm>
            <a:off x="1323974" y="3812632"/>
            <a:ext cx="4773614" cy="1694558"/>
          </a:xfrm>
          <a:prstGeom prst="rect">
            <a:avLst/>
          </a:prstGeom>
          <a:solidFill>
            <a:srgbClr val="2CE0BF"/>
          </a:solidFill>
        </p:spPr>
        <p:txBody>
          <a:bodyPr wrap="square" lIns="1007999" tIns="288000" rIns="288000" bIns="288000" anchor="t" anchorCtr="0">
            <a:spAutoFit/>
          </a:bodyPr>
          <a:lstStyle/>
          <a:p>
            <a:pPr>
              <a:lnSpc>
                <a:spcPct val="102000"/>
              </a:lnSpc>
              <a:spcAft>
                <a:spcPts val="600"/>
              </a:spcAft>
            </a:pPr>
            <a:r>
              <a:rPr lang="en-US" sz="2400" dirty="0">
                <a:solidFill>
                  <a:srgbClr val="02414C"/>
                </a:solidFill>
                <a:latin typeface="+mj-lt"/>
              </a:rPr>
              <a:t>Pay on PO </a:t>
            </a:r>
            <a:br>
              <a:rPr lang="en-US" sz="2400" b="1" dirty="0">
                <a:solidFill>
                  <a:srgbClr val="02414C"/>
                </a:solidFill>
                <a:latin typeface="+mj-lt"/>
              </a:rPr>
            </a:br>
            <a:r>
              <a:rPr lang="en-US" sz="2400" dirty="0">
                <a:solidFill>
                  <a:srgbClr val="02414C"/>
                </a:solidFill>
                <a:latin typeface="+mn-lt"/>
              </a:rPr>
              <a:t>(Embedded Virtual Cards in SAP Ariba Buying)</a:t>
            </a:r>
          </a:p>
        </p:txBody>
      </p:sp>
      <p:pic>
        <p:nvPicPr>
          <p:cNvPr id="11" name="Graphic 10">
            <a:extLst>
              <a:ext uri="{FF2B5EF4-FFF2-40B4-BE49-F238E27FC236}">
                <a16:creationId xmlns:a16="http://schemas.microsoft.com/office/drawing/2014/main" id="{74E982D5-9462-06C5-2F27-BDFE7711A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3888" y="4160783"/>
            <a:ext cx="504000" cy="504000"/>
          </a:xfrm>
          <a:prstGeom prst="rect">
            <a:avLst/>
          </a:prstGeom>
        </p:spPr>
      </p:pic>
    </p:spTree>
    <p:extLst>
      <p:ext uri="{BB962C8B-B14F-4D97-AF65-F5344CB8AC3E}">
        <p14:creationId xmlns:p14="http://schemas.microsoft.com/office/powerpoint/2010/main" val="271878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C737-FCAB-39DA-6233-1548EA60FD04}"/>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58061DB0-1E67-E4B5-EAE1-DDCD6B576337}"/>
              </a:ext>
            </a:extLst>
          </p:cNvPr>
          <p:cNvSpPr txBox="1">
            <a:spLocks/>
          </p:cNvSpPr>
          <p:nvPr/>
        </p:nvSpPr>
        <p:spPr bwMode="black">
          <a:xfrm>
            <a:off x="1323976" y="821143"/>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t>One Capability</a:t>
            </a:r>
            <a:br>
              <a:rPr lang="en-GB" sz="3000" dirty="0"/>
            </a:br>
            <a:r>
              <a:rPr lang="en-GB" sz="3000" dirty="0">
                <a:latin typeface="+mn-lt"/>
              </a:rPr>
              <a:t>A Whole Host of Benefits </a:t>
            </a:r>
          </a:p>
        </p:txBody>
      </p:sp>
      <p:grpSp>
        <p:nvGrpSpPr>
          <p:cNvPr id="5" name="Group 4">
            <a:extLst>
              <a:ext uri="{FF2B5EF4-FFF2-40B4-BE49-F238E27FC236}">
                <a16:creationId xmlns:a16="http://schemas.microsoft.com/office/drawing/2014/main" id="{F4E23466-EA47-CDF1-CD5D-59AC00A5D2BC}"/>
              </a:ext>
            </a:extLst>
          </p:cNvPr>
          <p:cNvGrpSpPr/>
          <p:nvPr/>
        </p:nvGrpSpPr>
        <p:grpSpPr>
          <a:xfrm>
            <a:off x="1323976" y="2406967"/>
            <a:ext cx="2278800" cy="2553972"/>
            <a:chOff x="1323976" y="1893888"/>
            <a:chExt cx="2278800" cy="2553972"/>
          </a:xfrm>
        </p:grpSpPr>
        <p:sp>
          <p:nvSpPr>
            <p:cNvPr id="11" name="TextBox 10">
              <a:extLst>
                <a:ext uri="{FF2B5EF4-FFF2-40B4-BE49-F238E27FC236}">
                  <a16:creationId xmlns:a16="http://schemas.microsoft.com/office/drawing/2014/main" id="{B560061E-9B44-574A-5085-049F9AE5D5FE}"/>
                </a:ext>
              </a:extLst>
            </p:cNvPr>
            <p:cNvSpPr txBox="1"/>
            <p:nvPr/>
          </p:nvSpPr>
          <p:spPr bwMode="black">
            <a:xfrm>
              <a:off x="1323976" y="1893888"/>
              <a:ext cx="2278800" cy="2553972"/>
            </a:xfrm>
            <a:prstGeom prst="rect">
              <a:avLst/>
            </a:prstGeom>
            <a:solidFill>
              <a:srgbClr val="C2FCEE"/>
            </a:solidFill>
          </p:spPr>
          <p:txBody>
            <a:bodyPr wrap="square" lIns="180000" tIns="936000" rIns="180000" bIns="144000" anchor="t" anchorCtr="0">
              <a:noAutofit/>
            </a:bodyPr>
            <a:lstStyle/>
            <a:p>
              <a:pPr lvl="0">
                <a:lnSpc>
                  <a:spcPct val="102000"/>
                </a:lnSpc>
                <a:spcAft>
                  <a:spcPts val="600"/>
                </a:spcAft>
              </a:pPr>
              <a:r>
                <a:rPr lang="en-GB" sz="2000" dirty="0">
                  <a:solidFill>
                    <a:srgbClr val="02414C"/>
                  </a:solidFill>
                  <a:latin typeface="+mj-lt"/>
                </a:rPr>
                <a:t>Increased supplier acceptance </a:t>
              </a:r>
              <a:br>
                <a:rPr lang="en-GB" sz="2000" dirty="0">
                  <a:solidFill>
                    <a:srgbClr val="02414C"/>
                  </a:solidFill>
                  <a:latin typeface="+mj-lt"/>
                </a:rPr>
              </a:br>
              <a:r>
                <a:rPr lang="en-GB" sz="2000" dirty="0">
                  <a:solidFill>
                    <a:srgbClr val="02414C"/>
                  </a:solidFill>
                  <a:latin typeface="+mn-lt"/>
                </a:rPr>
                <a:t>(Pay on Invoice)</a:t>
              </a:r>
              <a:endParaRPr lang="en-GB" sz="2000" dirty="0">
                <a:solidFill>
                  <a:srgbClr val="02414C"/>
                </a:solidFill>
                <a:latin typeface="+mj-lt"/>
              </a:endParaRPr>
            </a:p>
          </p:txBody>
        </p:sp>
        <p:pic>
          <p:nvPicPr>
            <p:cNvPr id="19" name="Graphic 18">
              <a:extLst>
                <a:ext uri="{FF2B5EF4-FFF2-40B4-BE49-F238E27FC236}">
                  <a16:creationId xmlns:a16="http://schemas.microsoft.com/office/drawing/2014/main" id="{1A6D7B06-B16A-6F39-3DAD-CFABBE1C8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4641" y="2174114"/>
              <a:ext cx="504000" cy="504000"/>
            </a:xfrm>
            <a:prstGeom prst="rect">
              <a:avLst/>
            </a:prstGeom>
          </p:spPr>
        </p:pic>
      </p:grpSp>
      <p:grpSp>
        <p:nvGrpSpPr>
          <p:cNvPr id="9" name="Group 8">
            <a:extLst>
              <a:ext uri="{FF2B5EF4-FFF2-40B4-BE49-F238E27FC236}">
                <a16:creationId xmlns:a16="http://schemas.microsoft.com/office/drawing/2014/main" id="{5B219CD9-0C58-70DC-E7CD-BF1F4F231796}"/>
              </a:ext>
            </a:extLst>
          </p:cNvPr>
          <p:cNvGrpSpPr/>
          <p:nvPr/>
        </p:nvGrpSpPr>
        <p:grpSpPr>
          <a:xfrm>
            <a:off x="6169025" y="2406966"/>
            <a:ext cx="2278800" cy="2553972"/>
            <a:chOff x="6169025" y="1893888"/>
            <a:chExt cx="2278800" cy="2553972"/>
          </a:xfrm>
        </p:grpSpPr>
        <p:sp>
          <p:nvSpPr>
            <p:cNvPr id="6" name="TextBox 5">
              <a:extLst>
                <a:ext uri="{FF2B5EF4-FFF2-40B4-BE49-F238E27FC236}">
                  <a16:creationId xmlns:a16="http://schemas.microsoft.com/office/drawing/2014/main" id="{5C9016B7-3CB1-3312-8675-453C6C8589B1}"/>
                </a:ext>
              </a:extLst>
            </p:cNvPr>
            <p:cNvSpPr txBox="1"/>
            <p:nvPr/>
          </p:nvSpPr>
          <p:spPr bwMode="black">
            <a:xfrm>
              <a:off x="6169025" y="1893888"/>
              <a:ext cx="2278800" cy="2553972"/>
            </a:xfrm>
            <a:prstGeom prst="rect">
              <a:avLst/>
            </a:prstGeom>
            <a:solidFill>
              <a:srgbClr val="C2FCEE"/>
            </a:solidFill>
          </p:spPr>
          <p:txBody>
            <a:bodyPr wrap="square" lIns="180000" tIns="936000" rIns="180000" bIns="144000" anchor="t" anchorCtr="0">
              <a:noAutofit/>
            </a:bodyPr>
            <a:lstStyle/>
            <a:p>
              <a:pPr lvl="0">
                <a:lnSpc>
                  <a:spcPct val="102000"/>
                </a:lnSpc>
                <a:spcAft>
                  <a:spcPts val="600"/>
                </a:spcAft>
              </a:pPr>
              <a:r>
                <a:rPr lang="en-GB" sz="2000" dirty="0">
                  <a:solidFill>
                    <a:srgbClr val="02414C"/>
                  </a:solidFill>
                  <a:latin typeface="+mj-lt"/>
                </a:rPr>
                <a:t>Reduced operational expense </a:t>
              </a:r>
              <a:br>
                <a:rPr lang="en-GB" sz="2000" dirty="0">
                  <a:solidFill>
                    <a:srgbClr val="02414C"/>
                  </a:solidFill>
                  <a:latin typeface="+mj-lt"/>
                </a:rPr>
              </a:br>
              <a:r>
                <a:rPr lang="en-GB" sz="2000" dirty="0">
                  <a:solidFill>
                    <a:srgbClr val="02414C"/>
                  </a:solidFill>
                  <a:latin typeface="+mn-lt"/>
                </a:rPr>
                <a:t>(Pay on Invoice)</a:t>
              </a:r>
            </a:p>
          </p:txBody>
        </p:sp>
        <p:pic>
          <p:nvPicPr>
            <p:cNvPr id="21" name="Graphic 20">
              <a:extLst>
                <a:ext uri="{FF2B5EF4-FFF2-40B4-BE49-F238E27FC236}">
                  <a16:creationId xmlns:a16="http://schemas.microsoft.com/office/drawing/2014/main" id="{BD4558EC-1A10-A28E-E041-833F04637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7690" y="2174114"/>
              <a:ext cx="504000" cy="504000"/>
            </a:xfrm>
            <a:prstGeom prst="rect">
              <a:avLst/>
            </a:prstGeom>
          </p:spPr>
        </p:pic>
      </p:grpSp>
      <p:grpSp>
        <p:nvGrpSpPr>
          <p:cNvPr id="8" name="Group 7">
            <a:extLst>
              <a:ext uri="{FF2B5EF4-FFF2-40B4-BE49-F238E27FC236}">
                <a16:creationId xmlns:a16="http://schemas.microsoft.com/office/drawing/2014/main" id="{A7430174-B508-1BBE-4078-055B4C9777F8}"/>
              </a:ext>
            </a:extLst>
          </p:cNvPr>
          <p:cNvGrpSpPr/>
          <p:nvPr/>
        </p:nvGrpSpPr>
        <p:grpSpPr>
          <a:xfrm>
            <a:off x="3746211" y="2406967"/>
            <a:ext cx="2278800" cy="2553972"/>
            <a:chOff x="3746211" y="1893888"/>
            <a:chExt cx="2278800" cy="2553972"/>
          </a:xfrm>
        </p:grpSpPr>
        <p:sp>
          <p:nvSpPr>
            <p:cNvPr id="2" name="TextBox 1">
              <a:extLst>
                <a:ext uri="{FF2B5EF4-FFF2-40B4-BE49-F238E27FC236}">
                  <a16:creationId xmlns:a16="http://schemas.microsoft.com/office/drawing/2014/main" id="{E3167DD8-A744-9B57-6585-FB776EC2EAEA}"/>
                </a:ext>
              </a:extLst>
            </p:cNvPr>
            <p:cNvSpPr txBox="1"/>
            <p:nvPr/>
          </p:nvSpPr>
          <p:spPr bwMode="black">
            <a:xfrm>
              <a:off x="3746211" y="1893888"/>
              <a:ext cx="2278800" cy="2553972"/>
            </a:xfrm>
            <a:prstGeom prst="rect">
              <a:avLst/>
            </a:prstGeom>
            <a:solidFill>
              <a:srgbClr val="C2FCEE"/>
            </a:solidFill>
          </p:spPr>
          <p:txBody>
            <a:bodyPr wrap="square" lIns="180000" tIns="936000" rIns="180000" bIns="144000" anchor="t" anchorCtr="0">
              <a:noAutofit/>
            </a:bodyPr>
            <a:lstStyle/>
            <a:p>
              <a:pPr lvl="0">
                <a:lnSpc>
                  <a:spcPct val="102000"/>
                </a:lnSpc>
                <a:spcAft>
                  <a:spcPts val="600"/>
                </a:spcAft>
              </a:pPr>
              <a:r>
                <a:rPr lang="en-GB" sz="2000" dirty="0">
                  <a:solidFill>
                    <a:srgbClr val="02414C"/>
                  </a:solidFill>
                  <a:latin typeface="+mj-lt"/>
                </a:rPr>
                <a:t>Lowered IT </a:t>
              </a:r>
              <a:br>
                <a:rPr lang="en-GB" sz="2000" dirty="0">
                  <a:solidFill>
                    <a:srgbClr val="02414C"/>
                  </a:solidFill>
                  <a:latin typeface="+mj-lt"/>
                </a:rPr>
              </a:br>
              <a:r>
                <a:rPr lang="en-GB" sz="2000" dirty="0">
                  <a:solidFill>
                    <a:srgbClr val="02414C"/>
                  </a:solidFill>
                  <a:latin typeface="+mj-lt"/>
                </a:rPr>
                <a:t>expense </a:t>
              </a:r>
              <a:br>
                <a:rPr lang="en-GB" sz="2000" dirty="0">
                  <a:solidFill>
                    <a:srgbClr val="02414C"/>
                  </a:solidFill>
                  <a:latin typeface="+mj-lt"/>
                </a:rPr>
              </a:br>
              <a:r>
                <a:rPr lang="en-GB" sz="2000" dirty="0">
                  <a:solidFill>
                    <a:srgbClr val="02414C"/>
                  </a:solidFill>
                  <a:latin typeface="+mn-lt"/>
                </a:rPr>
                <a:t>(Pay on Invoice)</a:t>
              </a:r>
              <a:endParaRPr lang="en-GB" sz="2000" dirty="0">
                <a:solidFill>
                  <a:srgbClr val="02414C"/>
                </a:solidFill>
                <a:latin typeface="+mj-lt"/>
              </a:endParaRPr>
            </a:p>
          </p:txBody>
        </p:sp>
        <p:pic>
          <p:nvPicPr>
            <p:cNvPr id="23" name="Graphic 22">
              <a:extLst>
                <a:ext uri="{FF2B5EF4-FFF2-40B4-BE49-F238E27FC236}">
                  <a16:creationId xmlns:a16="http://schemas.microsoft.com/office/drawing/2014/main" id="{7F940240-8CAF-6BB2-93F6-313BB68C16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2250" y="2174114"/>
              <a:ext cx="504000" cy="504000"/>
            </a:xfrm>
            <a:prstGeom prst="rect">
              <a:avLst/>
            </a:prstGeom>
          </p:spPr>
        </p:pic>
      </p:grpSp>
      <p:grpSp>
        <p:nvGrpSpPr>
          <p:cNvPr id="10" name="Group 9">
            <a:extLst>
              <a:ext uri="{FF2B5EF4-FFF2-40B4-BE49-F238E27FC236}">
                <a16:creationId xmlns:a16="http://schemas.microsoft.com/office/drawing/2014/main" id="{AA3E3C84-3A41-E5C9-5C23-55269CAF58CD}"/>
              </a:ext>
            </a:extLst>
          </p:cNvPr>
          <p:cNvGrpSpPr/>
          <p:nvPr/>
        </p:nvGrpSpPr>
        <p:grpSpPr>
          <a:xfrm>
            <a:off x="8592399" y="2406966"/>
            <a:ext cx="2278800" cy="2553972"/>
            <a:chOff x="8592399" y="1948615"/>
            <a:chExt cx="2278800" cy="2553972"/>
          </a:xfrm>
        </p:grpSpPr>
        <p:sp>
          <p:nvSpPr>
            <p:cNvPr id="7" name="TextBox 6">
              <a:extLst>
                <a:ext uri="{FF2B5EF4-FFF2-40B4-BE49-F238E27FC236}">
                  <a16:creationId xmlns:a16="http://schemas.microsoft.com/office/drawing/2014/main" id="{D925B168-DAB6-1986-F82E-5B252CB1765A}"/>
                </a:ext>
              </a:extLst>
            </p:cNvPr>
            <p:cNvSpPr txBox="1"/>
            <p:nvPr/>
          </p:nvSpPr>
          <p:spPr bwMode="black">
            <a:xfrm>
              <a:off x="8592399" y="1948615"/>
              <a:ext cx="2278800" cy="2553972"/>
            </a:xfrm>
            <a:prstGeom prst="rect">
              <a:avLst/>
            </a:prstGeom>
            <a:solidFill>
              <a:srgbClr val="2CE0BF"/>
            </a:solidFill>
          </p:spPr>
          <p:txBody>
            <a:bodyPr wrap="square" lIns="180000" tIns="936000" rIns="180000" bIns="144000" anchor="t" anchorCtr="0">
              <a:noAutofit/>
            </a:bodyPr>
            <a:lstStyle/>
            <a:p>
              <a:pPr lvl="0">
                <a:lnSpc>
                  <a:spcPct val="102000"/>
                </a:lnSpc>
                <a:spcAft>
                  <a:spcPts val="600"/>
                </a:spcAft>
              </a:pPr>
              <a:r>
                <a:rPr lang="en-GB" sz="2000" dirty="0">
                  <a:solidFill>
                    <a:srgbClr val="02414C"/>
                  </a:solidFill>
                  <a:latin typeface="+mj-lt"/>
                </a:rPr>
                <a:t>Streamlined supplier management </a:t>
              </a:r>
              <a:br>
                <a:rPr lang="en-GB" sz="2000" dirty="0">
                  <a:solidFill>
                    <a:srgbClr val="02414C"/>
                  </a:solidFill>
                  <a:latin typeface="+mj-lt"/>
                </a:rPr>
              </a:br>
              <a:r>
                <a:rPr lang="en-GB" sz="2000" dirty="0">
                  <a:solidFill>
                    <a:srgbClr val="02414C"/>
                  </a:solidFill>
                  <a:latin typeface="+mn-lt"/>
                </a:rPr>
                <a:t>(Pay on PO)</a:t>
              </a:r>
            </a:p>
          </p:txBody>
        </p:sp>
        <p:pic>
          <p:nvPicPr>
            <p:cNvPr id="26" name="Graphic 25">
              <a:extLst>
                <a:ext uri="{FF2B5EF4-FFF2-40B4-BE49-F238E27FC236}">
                  <a16:creationId xmlns:a16="http://schemas.microsoft.com/office/drawing/2014/main" id="{7B0C18E4-12FF-1085-E7FD-8A56323E9D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0848" y="2174114"/>
              <a:ext cx="504000" cy="504000"/>
            </a:xfrm>
            <a:prstGeom prst="rect">
              <a:avLst/>
            </a:prstGeom>
          </p:spPr>
        </p:pic>
      </p:grpSp>
    </p:spTree>
    <p:extLst>
      <p:ext uri="{BB962C8B-B14F-4D97-AF65-F5344CB8AC3E}">
        <p14:creationId xmlns:p14="http://schemas.microsoft.com/office/powerpoint/2010/main" val="11424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4668-5681-4F81-577F-B18D7EBEFB9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5293349-D3F9-7EF4-3E39-66DC00637B02}"/>
              </a:ext>
            </a:extLst>
          </p:cNvPr>
          <p:cNvSpPr txBox="1"/>
          <p:nvPr/>
        </p:nvSpPr>
        <p:spPr bwMode="black">
          <a:xfrm>
            <a:off x="8591839" y="2405971"/>
            <a:ext cx="2277661" cy="2554968"/>
          </a:xfrm>
          <a:prstGeom prst="rect">
            <a:avLst/>
          </a:prstGeom>
          <a:solidFill>
            <a:srgbClr val="049F9A"/>
          </a:solidFill>
        </p:spPr>
        <p:txBody>
          <a:bodyPr wrap="square" lIns="180000" tIns="216000" rIns="180000" bIns="216000" anchor="t" anchorCtr="0">
            <a:noAutofit/>
          </a:bodyPr>
          <a:lstStyle/>
          <a:p>
            <a:pPr lvl="0">
              <a:lnSpc>
                <a:spcPct val="102000"/>
              </a:lnSpc>
              <a:spcAft>
                <a:spcPts val="600"/>
              </a:spcAft>
            </a:pPr>
            <a:r>
              <a:rPr lang="en-GB" sz="3200" dirty="0">
                <a:solidFill>
                  <a:srgbClr val="C2FCEE"/>
                </a:solidFill>
                <a:latin typeface="+mj-lt"/>
              </a:rPr>
              <a:t>4</a:t>
            </a:r>
          </a:p>
          <a:p>
            <a:pPr lvl="0">
              <a:lnSpc>
                <a:spcPct val="102000"/>
              </a:lnSpc>
              <a:spcAft>
                <a:spcPts val="600"/>
              </a:spcAft>
            </a:pPr>
            <a:r>
              <a:rPr lang="en-GB" sz="2000" dirty="0">
                <a:solidFill>
                  <a:srgbClr val="C2FCEE"/>
                </a:solidFill>
                <a:latin typeface="+mj-lt"/>
              </a:rPr>
              <a:t>Payment           Confirmation and Reconciliation</a:t>
            </a:r>
          </a:p>
        </p:txBody>
      </p:sp>
      <p:grpSp>
        <p:nvGrpSpPr>
          <p:cNvPr id="25" name="Group 24">
            <a:extLst>
              <a:ext uri="{FF2B5EF4-FFF2-40B4-BE49-F238E27FC236}">
                <a16:creationId xmlns:a16="http://schemas.microsoft.com/office/drawing/2014/main" id="{5CD1D1B2-CC77-2B81-60E5-89A818F51D01}"/>
              </a:ext>
            </a:extLst>
          </p:cNvPr>
          <p:cNvGrpSpPr/>
          <p:nvPr/>
        </p:nvGrpSpPr>
        <p:grpSpPr>
          <a:xfrm>
            <a:off x="6170164" y="2405971"/>
            <a:ext cx="2411180" cy="2554968"/>
            <a:chOff x="6170164" y="2405971"/>
            <a:chExt cx="2411180" cy="2554968"/>
          </a:xfrm>
        </p:grpSpPr>
        <p:sp>
          <p:nvSpPr>
            <p:cNvPr id="8" name="TextBox 7">
              <a:extLst>
                <a:ext uri="{FF2B5EF4-FFF2-40B4-BE49-F238E27FC236}">
                  <a16:creationId xmlns:a16="http://schemas.microsoft.com/office/drawing/2014/main" id="{CF9BFDD4-3887-CF9F-8154-1A98F2BBA789}"/>
                </a:ext>
              </a:extLst>
            </p:cNvPr>
            <p:cNvSpPr txBox="1"/>
            <p:nvPr/>
          </p:nvSpPr>
          <p:spPr bwMode="black">
            <a:xfrm>
              <a:off x="6170164" y="2405971"/>
              <a:ext cx="2277661" cy="2554968"/>
            </a:xfrm>
            <a:prstGeom prst="rect">
              <a:avLst/>
            </a:prstGeom>
            <a:solidFill>
              <a:srgbClr val="2CE0BF"/>
            </a:solidFill>
          </p:spPr>
          <p:txBody>
            <a:bodyPr wrap="square" lIns="180000" tIns="216000" rIns="180000" bIns="216000" anchor="t" anchorCtr="0">
              <a:noAutofit/>
            </a:bodyPr>
            <a:lstStyle/>
            <a:p>
              <a:pPr lvl="0">
                <a:lnSpc>
                  <a:spcPct val="102000"/>
                </a:lnSpc>
                <a:spcAft>
                  <a:spcPts val="600"/>
                </a:spcAft>
              </a:pPr>
              <a:r>
                <a:rPr lang="en-GB" sz="3200" dirty="0">
                  <a:solidFill>
                    <a:srgbClr val="02414C"/>
                  </a:solidFill>
                  <a:latin typeface="+mj-lt"/>
                </a:rPr>
                <a:t>3</a:t>
              </a:r>
            </a:p>
            <a:p>
              <a:pPr lvl="0">
                <a:lnSpc>
                  <a:spcPct val="102000"/>
                </a:lnSpc>
                <a:spcAft>
                  <a:spcPts val="600"/>
                </a:spcAft>
              </a:pPr>
              <a:r>
                <a:rPr lang="en-GB" sz="2000" dirty="0">
                  <a:solidFill>
                    <a:srgbClr val="02414C"/>
                  </a:solidFill>
                  <a:latin typeface="+mj-lt"/>
                </a:rPr>
                <a:t>Supplier Processes </a:t>
              </a:r>
              <a:br>
                <a:rPr lang="en-GB" sz="2000" dirty="0">
                  <a:solidFill>
                    <a:srgbClr val="02414C"/>
                  </a:solidFill>
                  <a:latin typeface="+mj-lt"/>
                </a:rPr>
              </a:br>
              <a:r>
                <a:rPr lang="en-GB" sz="2000" dirty="0">
                  <a:solidFill>
                    <a:srgbClr val="02414C"/>
                  </a:solidFill>
                  <a:latin typeface="+mj-lt"/>
                </a:rPr>
                <a:t>Payment</a:t>
              </a:r>
            </a:p>
          </p:txBody>
        </p:sp>
        <p:sp>
          <p:nvSpPr>
            <p:cNvPr id="21" name="Triangle 20">
              <a:extLst>
                <a:ext uri="{FF2B5EF4-FFF2-40B4-BE49-F238E27FC236}">
                  <a16:creationId xmlns:a16="http://schemas.microsoft.com/office/drawing/2014/main" id="{DC82DBD6-33F2-456B-B643-D8704AA99600}"/>
                </a:ext>
              </a:extLst>
            </p:cNvPr>
            <p:cNvSpPr/>
            <p:nvPr/>
          </p:nvSpPr>
          <p:spPr bwMode="gray">
            <a:xfrm rot="5400000">
              <a:off x="8207037" y="2651738"/>
              <a:ext cx="402034" cy="346581"/>
            </a:xfrm>
            <a:prstGeom prst="triangle">
              <a:avLst/>
            </a:prstGeom>
            <a:solidFill>
              <a:srgbClr val="2CE0B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grpSp>
        <p:nvGrpSpPr>
          <p:cNvPr id="23" name="Group 22">
            <a:extLst>
              <a:ext uri="{FF2B5EF4-FFF2-40B4-BE49-F238E27FC236}">
                <a16:creationId xmlns:a16="http://schemas.microsoft.com/office/drawing/2014/main" id="{4547D616-9230-F1D9-A924-8B41CB29AFCA}"/>
              </a:ext>
            </a:extLst>
          </p:cNvPr>
          <p:cNvGrpSpPr/>
          <p:nvPr/>
        </p:nvGrpSpPr>
        <p:grpSpPr>
          <a:xfrm>
            <a:off x="3741723" y="2405971"/>
            <a:ext cx="2422994" cy="2554968"/>
            <a:chOff x="3741723" y="2405971"/>
            <a:chExt cx="2422994" cy="2554968"/>
          </a:xfrm>
        </p:grpSpPr>
        <p:sp>
          <p:nvSpPr>
            <p:cNvPr id="4" name="TextBox 3">
              <a:extLst>
                <a:ext uri="{FF2B5EF4-FFF2-40B4-BE49-F238E27FC236}">
                  <a16:creationId xmlns:a16="http://schemas.microsoft.com/office/drawing/2014/main" id="{55FD7AA6-3C06-9D23-9892-87B37F8B138D}"/>
                </a:ext>
              </a:extLst>
            </p:cNvPr>
            <p:cNvSpPr txBox="1"/>
            <p:nvPr/>
          </p:nvSpPr>
          <p:spPr bwMode="black">
            <a:xfrm>
              <a:off x="3741723" y="2405971"/>
              <a:ext cx="2283287" cy="2554968"/>
            </a:xfrm>
            <a:prstGeom prst="rect">
              <a:avLst/>
            </a:prstGeom>
            <a:solidFill>
              <a:srgbClr val="C2FCEE"/>
            </a:solidFill>
          </p:spPr>
          <p:txBody>
            <a:bodyPr wrap="square" lIns="180000" tIns="216000" rIns="180000" bIns="216000" anchor="t" anchorCtr="0">
              <a:noAutofit/>
            </a:bodyPr>
            <a:lstStyle/>
            <a:p>
              <a:pPr lvl="0">
                <a:lnSpc>
                  <a:spcPct val="102000"/>
                </a:lnSpc>
                <a:spcAft>
                  <a:spcPts val="600"/>
                </a:spcAft>
              </a:pPr>
              <a:r>
                <a:rPr lang="en-GB" sz="3200" dirty="0">
                  <a:solidFill>
                    <a:srgbClr val="02414C"/>
                  </a:solidFill>
                  <a:latin typeface="+mj-lt"/>
                </a:rPr>
                <a:t>2</a:t>
              </a:r>
            </a:p>
            <a:p>
              <a:pPr lvl="0">
                <a:lnSpc>
                  <a:spcPct val="102000"/>
                </a:lnSpc>
                <a:spcAft>
                  <a:spcPts val="600"/>
                </a:spcAft>
              </a:pPr>
              <a:r>
                <a:rPr lang="en-GB" sz="2000" dirty="0">
                  <a:solidFill>
                    <a:srgbClr val="02414C"/>
                  </a:solidFill>
                  <a:latin typeface="+mj-lt"/>
                </a:rPr>
                <a:t>Virtual Card Generation and Delivery</a:t>
              </a:r>
            </a:p>
          </p:txBody>
        </p:sp>
        <p:sp>
          <p:nvSpPr>
            <p:cNvPr id="20" name="Triangle 19">
              <a:extLst>
                <a:ext uri="{FF2B5EF4-FFF2-40B4-BE49-F238E27FC236}">
                  <a16:creationId xmlns:a16="http://schemas.microsoft.com/office/drawing/2014/main" id="{5DFA1D23-9470-6FC9-FED2-AB3B729EA65C}"/>
                </a:ext>
              </a:extLst>
            </p:cNvPr>
            <p:cNvSpPr/>
            <p:nvPr/>
          </p:nvSpPr>
          <p:spPr bwMode="gray">
            <a:xfrm rot="5400000">
              <a:off x="5790410" y="2651737"/>
              <a:ext cx="402034" cy="346581"/>
            </a:xfrm>
            <a:prstGeom prst="triangle">
              <a:avLst/>
            </a:prstGeom>
            <a:solidFill>
              <a:srgbClr val="C2FCEE"/>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grpSp>
        <p:nvGrpSpPr>
          <p:cNvPr id="22" name="Group 21">
            <a:extLst>
              <a:ext uri="{FF2B5EF4-FFF2-40B4-BE49-F238E27FC236}">
                <a16:creationId xmlns:a16="http://schemas.microsoft.com/office/drawing/2014/main" id="{5D5FC2FA-9C5B-FABC-5883-AC11858429F0}"/>
              </a:ext>
            </a:extLst>
          </p:cNvPr>
          <p:cNvGrpSpPr/>
          <p:nvPr/>
        </p:nvGrpSpPr>
        <p:grpSpPr>
          <a:xfrm>
            <a:off x="1323974" y="2405971"/>
            <a:ext cx="2445885" cy="2554968"/>
            <a:chOff x="1323974" y="2405971"/>
            <a:chExt cx="2445885" cy="2554968"/>
          </a:xfrm>
        </p:grpSpPr>
        <p:sp>
          <p:nvSpPr>
            <p:cNvPr id="11" name="TextBox 10">
              <a:extLst>
                <a:ext uri="{FF2B5EF4-FFF2-40B4-BE49-F238E27FC236}">
                  <a16:creationId xmlns:a16="http://schemas.microsoft.com/office/drawing/2014/main" id="{47199651-FEEE-664F-6A4B-A28372FE62F1}"/>
                </a:ext>
              </a:extLst>
            </p:cNvPr>
            <p:cNvSpPr txBox="1"/>
            <p:nvPr/>
          </p:nvSpPr>
          <p:spPr bwMode="black">
            <a:xfrm>
              <a:off x="1323974" y="2405971"/>
              <a:ext cx="2277084" cy="2554968"/>
            </a:xfrm>
            <a:prstGeom prst="rect">
              <a:avLst/>
            </a:prstGeom>
            <a:solidFill>
              <a:schemeClr val="bg1"/>
            </a:solidFill>
          </p:spPr>
          <p:txBody>
            <a:bodyPr wrap="square" lIns="180000" tIns="360000" rIns="180000" bIns="216000" anchor="t" anchorCtr="0">
              <a:noAutofit/>
            </a:bodyPr>
            <a:lstStyle/>
            <a:p>
              <a:pPr lvl="0">
                <a:lnSpc>
                  <a:spcPct val="102000"/>
                </a:lnSpc>
                <a:spcAft>
                  <a:spcPts val="600"/>
                </a:spcAft>
              </a:pPr>
              <a:r>
                <a:rPr lang="en-GB" sz="3200" dirty="0">
                  <a:solidFill>
                    <a:srgbClr val="02414C"/>
                  </a:solidFill>
                  <a:latin typeface="+mj-lt"/>
                </a:rPr>
                <a:t>1</a:t>
              </a:r>
            </a:p>
            <a:p>
              <a:pPr lvl="0">
                <a:lnSpc>
                  <a:spcPct val="102000"/>
                </a:lnSpc>
                <a:spcAft>
                  <a:spcPts val="600"/>
                </a:spcAft>
              </a:pPr>
              <a:r>
                <a:rPr lang="en-GB" sz="2000" dirty="0">
                  <a:solidFill>
                    <a:srgbClr val="02414C"/>
                  </a:solidFill>
                  <a:latin typeface="+mj-lt"/>
                </a:rPr>
                <a:t>Invoice/PO Approval and Replication</a:t>
              </a:r>
            </a:p>
          </p:txBody>
        </p:sp>
        <p:sp>
          <p:nvSpPr>
            <p:cNvPr id="17" name="Triangle 16">
              <a:extLst>
                <a:ext uri="{FF2B5EF4-FFF2-40B4-BE49-F238E27FC236}">
                  <a16:creationId xmlns:a16="http://schemas.microsoft.com/office/drawing/2014/main" id="{9817A28A-8487-AB77-9289-6392FC8150CC}"/>
                </a:ext>
              </a:extLst>
            </p:cNvPr>
            <p:cNvSpPr/>
            <p:nvPr/>
          </p:nvSpPr>
          <p:spPr bwMode="gray">
            <a:xfrm rot="5400000">
              <a:off x="3395552" y="2651736"/>
              <a:ext cx="402034" cy="346581"/>
            </a:xfrm>
            <a:prstGeom prst="triangle">
              <a:avLst/>
            </a:prstGeom>
            <a:solidFill>
              <a:schemeClr val="bg1"/>
            </a:solidFill>
            <a:ln w="25400" algn="ctr">
              <a:noFill/>
              <a:miter lim="800000"/>
              <a:headEnd/>
              <a:tailEnd/>
            </a:ln>
          </p:spPr>
          <p:txBody>
            <a:bodyPr lIns="90000" tIns="360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sp>
        <p:nvSpPr>
          <p:cNvPr id="3" name="Title Placeholder">
            <a:extLst>
              <a:ext uri="{FF2B5EF4-FFF2-40B4-BE49-F238E27FC236}">
                <a16:creationId xmlns:a16="http://schemas.microsoft.com/office/drawing/2014/main" id="{89C03A56-6B68-94F7-DF58-85EE833558F4}"/>
              </a:ext>
            </a:extLst>
          </p:cNvPr>
          <p:cNvSpPr txBox="1">
            <a:spLocks/>
          </p:cNvSpPr>
          <p:nvPr/>
        </p:nvSpPr>
        <p:spPr bwMode="black">
          <a:xfrm>
            <a:off x="1323975" y="821143"/>
            <a:ext cx="7302231"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t>How SAP’s Embedded Virtual Cards Work</a:t>
            </a:r>
            <a:endParaRPr lang="en-GB" sz="3000" dirty="0">
              <a:latin typeface="+mn-lt"/>
            </a:endParaRPr>
          </a:p>
        </p:txBody>
      </p:sp>
      <p:sp>
        <p:nvSpPr>
          <p:cNvPr id="14" name="Title Placeholder">
            <a:extLst>
              <a:ext uri="{FF2B5EF4-FFF2-40B4-BE49-F238E27FC236}">
                <a16:creationId xmlns:a16="http://schemas.microsoft.com/office/drawing/2014/main" id="{F9B7C777-68B7-2A57-3712-58A56DE4C7EE}"/>
              </a:ext>
            </a:extLst>
          </p:cNvPr>
          <p:cNvSpPr txBox="1">
            <a:spLocks/>
          </p:cNvSpPr>
          <p:nvPr/>
        </p:nvSpPr>
        <p:spPr bwMode="black">
          <a:xfrm>
            <a:off x="767859" y="2521037"/>
            <a:ext cx="484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gn="ctr">
              <a:lnSpc>
                <a:spcPct val="90000"/>
              </a:lnSpc>
              <a:defRPr/>
            </a:pPr>
            <a:endParaRPr lang="en-GB" sz="3900" dirty="0">
              <a:solidFill>
                <a:srgbClr val="049F9A"/>
              </a:solidFill>
              <a:latin typeface="+mj-lt"/>
            </a:endParaRPr>
          </a:p>
        </p:txBody>
      </p:sp>
      <p:sp>
        <p:nvSpPr>
          <p:cNvPr id="24" name="TextBox 23">
            <a:extLst>
              <a:ext uri="{FF2B5EF4-FFF2-40B4-BE49-F238E27FC236}">
                <a16:creationId xmlns:a16="http://schemas.microsoft.com/office/drawing/2014/main" id="{B09C8483-4826-DE86-81A6-105A6F34E477}"/>
              </a:ext>
            </a:extLst>
          </p:cNvPr>
          <p:cNvSpPr txBox="1"/>
          <p:nvPr/>
        </p:nvSpPr>
        <p:spPr bwMode="black">
          <a:xfrm>
            <a:off x="1323975" y="1490850"/>
            <a:ext cx="9256939" cy="517525"/>
          </a:xfrm>
          <a:prstGeom prst="rect">
            <a:avLst/>
          </a:prstGeom>
          <a:noFill/>
        </p:spPr>
        <p:txBody>
          <a:bodyPr wrap="square" lIns="0" tIns="0" rIns="0" bIns="0">
            <a:noAutofit/>
          </a:bodyPr>
          <a:lstStyle/>
          <a:p>
            <a:pPr lvl="0">
              <a:lnSpc>
                <a:spcPct val="102000"/>
              </a:lnSpc>
              <a:spcAft>
                <a:spcPts val="600"/>
              </a:spcAft>
            </a:pPr>
            <a:r>
              <a:rPr lang="en-GB" sz="1500" dirty="0">
                <a:solidFill>
                  <a:schemeClr val="dk1"/>
                </a:solidFill>
                <a:latin typeface="+mn-lt"/>
              </a:rPr>
              <a:t>End-to-End Automation, Embedded Where Business Happens</a:t>
            </a:r>
          </a:p>
        </p:txBody>
      </p:sp>
    </p:spTree>
    <p:extLst>
      <p:ext uri="{BB962C8B-B14F-4D97-AF65-F5344CB8AC3E}">
        <p14:creationId xmlns:p14="http://schemas.microsoft.com/office/powerpoint/2010/main" val="13161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righ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3DD7D-C0E3-D62A-6F1D-4B55AE77EBBA}"/>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014743FC-484F-061F-7840-C69E2588886C}"/>
              </a:ext>
            </a:extLst>
          </p:cNvPr>
          <p:cNvSpPr txBox="1">
            <a:spLocks/>
          </p:cNvSpPr>
          <p:nvPr/>
        </p:nvSpPr>
        <p:spPr bwMode="black">
          <a:xfrm>
            <a:off x="2292350" y="828386"/>
            <a:ext cx="3730626" cy="106550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2000" dirty="0">
                <a:solidFill>
                  <a:srgbClr val="02414C"/>
                </a:solidFill>
                <a:latin typeface="+mn-lt"/>
              </a:rPr>
              <a:t>How Virtual Cards Works</a:t>
            </a:r>
          </a:p>
          <a:p>
            <a:pPr lvl="0">
              <a:lnSpc>
                <a:spcPct val="90000"/>
              </a:lnSpc>
              <a:spcBef>
                <a:spcPts val="600"/>
              </a:spcBef>
              <a:defRPr/>
            </a:pPr>
            <a:r>
              <a:rPr lang="en-GB" sz="3000" dirty="0">
                <a:solidFill>
                  <a:srgbClr val="02414C"/>
                </a:solidFill>
                <a:latin typeface="+mj-lt"/>
              </a:rPr>
              <a:t>Pay on PO </a:t>
            </a:r>
            <a:r>
              <a:rPr lang="en-GB" sz="3000" dirty="0">
                <a:solidFill>
                  <a:srgbClr val="02414C"/>
                </a:solidFill>
                <a:latin typeface="+mn-lt"/>
              </a:rPr>
              <a:t>(Procurement-Flow Payment)</a:t>
            </a:r>
            <a:endParaRPr lang="en-US" sz="3000" dirty="0">
              <a:solidFill>
                <a:srgbClr val="02414C"/>
              </a:solidFill>
              <a:latin typeface="+mn-lt"/>
            </a:endParaRPr>
          </a:p>
        </p:txBody>
      </p:sp>
      <p:pic>
        <p:nvPicPr>
          <p:cNvPr id="6" name="Graphic 5">
            <a:extLst>
              <a:ext uri="{FF2B5EF4-FFF2-40B4-BE49-F238E27FC236}">
                <a16:creationId xmlns:a16="http://schemas.microsoft.com/office/drawing/2014/main" id="{9ED3F33A-AFDC-4822-4084-64208C1CA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3975" y="875840"/>
            <a:ext cx="720000" cy="720000"/>
          </a:xfrm>
          <a:prstGeom prst="rect">
            <a:avLst/>
          </a:prstGeom>
        </p:spPr>
      </p:pic>
      <p:pic>
        <p:nvPicPr>
          <p:cNvPr id="5" name="Picture 4">
            <a:extLst>
              <a:ext uri="{FF2B5EF4-FFF2-40B4-BE49-F238E27FC236}">
                <a16:creationId xmlns:a16="http://schemas.microsoft.com/office/drawing/2014/main" id="{AEAD3F70-413A-41D8-CFA9-8202E489D935}"/>
              </a:ext>
            </a:extLst>
          </p:cNvPr>
          <p:cNvPicPr>
            <a:picLocks noChangeAspect="1"/>
          </p:cNvPicPr>
          <p:nvPr/>
        </p:nvPicPr>
        <p:blipFill>
          <a:blip r:embed="rId5"/>
          <a:srcRect l="7384" t="9455" r="35879"/>
          <a:stretch>
            <a:fillRect/>
          </a:stretch>
        </p:blipFill>
        <p:spPr>
          <a:xfrm>
            <a:off x="6169025" y="360363"/>
            <a:ext cx="5664200" cy="6026100"/>
          </a:xfrm>
          <a:prstGeom prst="rect">
            <a:avLst/>
          </a:prstGeom>
        </p:spPr>
      </p:pic>
      <p:sp>
        <p:nvSpPr>
          <p:cNvPr id="10" name="TextBox 9">
            <a:extLst>
              <a:ext uri="{FF2B5EF4-FFF2-40B4-BE49-F238E27FC236}">
                <a16:creationId xmlns:a16="http://schemas.microsoft.com/office/drawing/2014/main" id="{41871BAA-7A70-0257-CAB1-01655B54EB20}"/>
              </a:ext>
            </a:extLst>
          </p:cNvPr>
          <p:cNvSpPr txBox="1"/>
          <p:nvPr/>
        </p:nvSpPr>
        <p:spPr bwMode="black">
          <a:xfrm>
            <a:off x="2292349" y="2927908"/>
            <a:ext cx="2762249" cy="643410"/>
          </a:xfrm>
          <a:prstGeom prst="rect">
            <a:avLst/>
          </a:prstGeom>
          <a:solidFill>
            <a:srgbClr val="FFF3B8"/>
          </a:solidFill>
        </p:spPr>
        <p:txBody>
          <a:bodyPr wrap="square" lIns="216000" tIns="144000" rIns="216000" bIns="144000">
            <a:spAutoFit/>
          </a:bodyPr>
          <a:lstStyle/>
          <a:p>
            <a:pPr lvl="0">
              <a:lnSpc>
                <a:spcPct val="102000"/>
              </a:lnSpc>
              <a:spcAft>
                <a:spcPts val="2100"/>
              </a:spcAft>
            </a:pPr>
            <a:r>
              <a:rPr lang="en-GB" sz="2400" dirty="0">
                <a:solidFill>
                  <a:srgbClr val="6D1900"/>
                </a:solidFill>
                <a:latin typeface="+mj-lt"/>
              </a:rPr>
              <a:t>How it Works</a:t>
            </a:r>
          </a:p>
        </p:txBody>
      </p:sp>
      <p:sp>
        <p:nvSpPr>
          <p:cNvPr id="11" name="TextBox 10">
            <a:extLst>
              <a:ext uri="{FF2B5EF4-FFF2-40B4-BE49-F238E27FC236}">
                <a16:creationId xmlns:a16="http://schemas.microsoft.com/office/drawing/2014/main" id="{19FED554-FE62-8F84-D2AB-6152009D4E6B}"/>
              </a:ext>
            </a:extLst>
          </p:cNvPr>
          <p:cNvSpPr txBox="1"/>
          <p:nvPr/>
        </p:nvSpPr>
        <p:spPr bwMode="black">
          <a:xfrm>
            <a:off x="2292350" y="3739592"/>
            <a:ext cx="2762249" cy="643410"/>
          </a:xfrm>
          <a:prstGeom prst="rect">
            <a:avLst/>
          </a:prstGeom>
          <a:solidFill>
            <a:srgbClr val="FFC933"/>
          </a:solidFill>
        </p:spPr>
        <p:txBody>
          <a:bodyPr wrap="square" lIns="216000" tIns="144000" rIns="216000" bIns="144000">
            <a:spAutoFit/>
          </a:bodyPr>
          <a:lstStyle/>
          <a:p>
            <a:pPr lvl="0">
              <a:lnSpc>
                <a:spcPct val="102000"/>
              </a:lnSpc>
              <a:spcAft>
                <a:spcPts val="2100"/>
              </a:spcAft>
            </a:pPr>
            <a:r>
              <a:rPr lang="en-GB" sz="2400" dirty="0">
                <a:solidFill>
                  <a:srgbClr val="6D1900"/>
                </a:solidFill>
                <a:latin typeface="+mj-lt"/>
              </a:rPr>
              <a:t>Where It Works</a:t>
            </a:r>
          </a:p>
        </p:txBody>
      </p:sp>
      <p:sp>
        <p:nvSpPr>
          <p:cNvPr id="12" name="TextBox 11">
            <a:extLst>
              <a:ext uri="{FF2B5EF4-FFF2-40B4-BE49-F238E27FC236}">
                <a16:creationId xmlns:a16="http://schemas.microsoft.com/office/drawing/2014/main" id="{EE8E96C7-7ACD-4DB4-EC15-97C6F74F97BD}"/>
              </a:ext>
            </a:extLst>
          </p:cNvPr>
          <p:cNvSpPr txBox="1"/>
          <p:nvPr/>
        </p:nvSpPr>
        <p:spPr bwMode="black">
          <a:xfrm>
            <a:off x="2292349" y="4562389"/>
            <a:ext cx="2762249" cy="643410"/>
          </a:xfrm>
          <a:prstGeom prst="rect">
            <a:avLst/>
          </a:prstGeom>
          <a:solidFill>
            <a:srgbClr val="E76500"/>
          </a:solidFill>
        </p:spPr>
        <p:txBody>
          <a:bodyPr wrap="square" lIns="216000" tIns="144000" rIns="216000" bIns="144000">
            <a:spAutoFit/>
          </a:bodyPr>
          <a:lstStyle/>
          <a:p>
            <a:pPr lvl="0">
              <a:lnSpc>
                <a:spcPct val="102000"/>
              </a:lnSpc>
              <a:spcAft>
                <a:spcPts val="2100"/>
              </a:spcAft>
            </a:pPr>
            <a:r>
              <a:rPr lang="en-GB" sz="2400" dirty="0">
                <a:solidFill>
                  <a:srgbClr val="FFF3B8"/>
                </a:solidFill>
                <a:latin typeface="+mj-lt"/>
              </a:rPr>
              <a:t>Key Benefits</a:t>
            </a:r>
          </a:p>
        </p:txBody>
      </p:sp>
    </p:spTree>
    <p:extLst>
      <p:ext uri="{BB962C8B-B14F-4D97-AF65-F5344CB8AC3E}">
        <p14:creationId xmlns:p14="http://schemas.microsoft.com/office/powerpoint/2010/main" val="281784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DA93-B78A-F6A3-0303-6E999CAEF37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D11B6E8D-4597-C48B-60F2-99854E1C7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6736" y="886231"/>
            <a:ext cx="720000" cy="720000"/>
          </a:xfrm>
          <a:prstGeom prst="rect">
            <a:avLst/>
          </a:prstGeom>
        </p:spPr>
      </p:pic>
      <p:sp>
        <p:nvSpPr>
          <p:cNvPr id="2" name="Title Placeholder">
            <a:extLst>
              <a:ext uri="{FF2B5EF4-FFF2-40B4-BE49-F238E27FC236}">
                <a16:creationId xmlns:a16="http://schemas.microsoft.com/office/drawing/2014/main" id="{B2EC7405-F7F2-6A99-F099-28DADC7E03B1}"/>
              </a:ext>
            </a:extLst>
          </p:cNvPr>
          <p:cNvSpPr txBox="1">
            <a:spLocks/>
          </p:cNvSpPr>
          <p:nvPr/>
        </p:nvSpPr>
        <p:spPr bwMode="black">
          <a:xfrm>
            <a:off x="2292350" y="828386"/>
            <a:ext cx="3730626"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2000" dirty="0">
                <a:solidFill>
                  <a:srgbClr val="02414C"/>
                </a:solidFill>
                <a:latin typeface="+mn-lt"/>
              </a:rPr>
              <a:t>How Virtual Cards Works</a:t>
            </a:r>
          </a:p>
          <a:p>
            <a:pPr lvl="0">
              <a:lnSpc>
                <a:spcPct val="90000"/>
              </a:lnSpc>
              <a:spcBef>
                <a:spcPts val="600"/>
              </a:spcBef>
              <a:defRPr/>
            </a:pPr>
            <a:r>
              <a:rPr lang="en-GB" sz="3000" dirty="0">
                <a:solidFill>
                  <a:srgbClr val="02414C"/>
                </a:solidFill>
                <a:latin typeface="+mj-lt"/>
              </a:rPr>
              <a:t>Pay on Invoice </a:t>
            </a:r>
            <a:r>
              <a:rPr lang="en-GB" sz="3000" dirty="0">
                <a:solidFill>
                  <a:srgbClr val="02414C"/>
                </a:solidFill>
                <a:latin typeface="+mn-lt"/>
              </a:rPr>
              <a:t>(System-Managed Payment)</a:t>
            </a:r>
            <a:endParaRPr lang="en-US" sz="3000" dirty="0">
              <a:solidFill>
                <a:srgbClr val="02414C"/>
              </a:solidFill>
              <a:latin typeface="+mn-lt"/>
            </a:endParaRPr>
          </a:p>
        </p:txBody>
      </p:sp>
      <p:pic>
        <p:nvPicPr>
          <p:cNvPr id="16" name="Picture 15">
            <a:extLst>
              <a:ext uri="{FF2B5EF4-FFF2-40B4-BE49-F238E27FC236}">
                <a16:creationId xmlns:a16="http://schemas.microsoft.com/office/drawing/2014/main" id="{020CAE39-3411-98F5-259D-71D26B02715C}"/>
              </a:ext>
            </a:extLst>
          </p:cNvPr>
          <p:cNvPicPr>
            <a:picLocks noChangeAspect="1"/>
          </p:cNvPicPr>
          <p:nvPr/>
        </p:nvPicPr>
        <p:blipFill>
          <a:blip r:embed="rId5"/>
          <a:srcRect l="12329" r="25009"/>
          <a:stretch>
            <a:fillRect/>
          </a:stretch>
        </p:blipFill>
        <p:spPr>
          <a:xfrm>
            <a:off x="6169025" y="360363"/>
            <a:ext cx="5664200" cy="6026100"/>
          </a:xfrm>
          <a:prstGeom prst="rect">
            <a:avLst/>
          </a:prstGeom>
        </p:spPr>
      </p:pic>
      <p:sp>
        <p:nvSpPr>
          <p:cNvPr id="17" name="TextBox 16">
            <a:extLst>
              <a:ext uri="{FF2B5EF4-FFF2-40B4-BE49-F238E27FC236}">
                <a16:creationId xmlns:a16="http://schemas.microsoft.com/office/drawing/2014/main" id="{8B2C8026-2B01-886D-1AC3-743C2C53E03A}"/>
              </a:ext>
            </a:extLst>
          </p:cNvPr>
          <p:cNvSpPr txBox="1"/>
          <p:nvPr/>
        </p:nvSpPr>
        <p:spPr bwMode="black">
          <a:xfrm>
            <a:off x="2292349" y="2927908"/>
            <a:ext cx="2762249" cy="643410"/>
          </a:xfrm>
          <a:prstGeom prst="rect">
            <a:avLst/>
          </a:prstGeom>
          <a:solidFill>
            <a:srgbClr val="FFF3B8"/>
          </a:solidFill>
        </p:spPr>
        <p:txBody>
          <a:bodyPr wrap="square" lIns="216000" tIns="144000" rIns="216000" bIns="144000">
            <a:spAutoFit/>
          </a:bodyPr>
          <a:lstStyle/>
          <a:p>
            <a:pPr lvl="0">
              <a:lnSpc>
                <a:spcPct val="102000"/>
              </a:lnSpc>
              <a:spcAft>
                <a:spcPts val="2100"/>
              </a:spcAft>
            </a:pPr>
            <a:r>
              <a:rPr lang="en-GB" sz="2400" dirty="0">
                <a:solidFill>
                  <a:srgbClr val="6D1900"/>
                </a:solidFill>
                <a:latin typeface="+mj-lt"/>
              </a:rPr>
              <a:t>How it Works</a:t>
            </a:r>
          </a:p>
        </p:txBody>
      </p:sp>
      <p:sp>
        <p:nvSpPr>
          <p:cNvPr id="18" name="TextBox 17">
            <a:extLst>
              <a:ext uri="{FF2B5EF4-FFF2-40B4-BE49-F238E27FC236}">
                <a16:creationId xmlns:a16="http://schemas.microsoft.com/office/drawing/2014/main" id="{4F6F8EEF-49D9-9ED2-74D3-27597C86128F}"/>
              </a:ext>
            </a:extLst>
          </p:cNvPr>
          <p:cNvSpPr txBox="1"/>
          <p:nvPr/>
        </p:nvSpPr>
        <p:spPr bwMode="black">
          <a:xfrm>
            <a:off x="2292350" y="3739592"/>
            <a:ext cx="2762249" cy="643410"/>
          </a:xfrm>
          <a:prstGeom prst="rect">
            <a:avLst/>
          </a:prstGeom>
          <a:solidFill>
            <a:srgbClr val="FFC933"/>
          </a:solidFill>
        </p:spPr>
        <p:txBody>
          <a:bodyPr wrap="square" lIns="216000" tIns="144000" rIns="216000" bIns="144000">
            <a:spAutoFit/>
          </a:bodyPr>
          <a:lstStyle/>
          <a:p>
            <a:pPr lvl="0">
              <a:lnSpc>
                <a:spcPct val="102000"/>
              </a:lnSpc>
              <a:spcAft>
                <a:spcPts val="2100"/>
              </a:spcAft>
            </a:pPr>
            <a:r>
              <a:rPr lang="en-GB" sz="2400" dirty="0">
                <a:solidFill>
                  <a:srgbClr val="6D1900"/>
                </a:solidFill>
                <a:latin typeface="+mj-lt"/>
              </a:rPr>
              <a:t>Where It Works</a:t>
            </a:r>
          </a:p>
        </p:txBody>
      </p:sp>
      <p:sp>
        <p:nvSpPr>
          <p:cNvPr id="19" name="TextBox 18">
            <a:extLst>
              <a:ext uri="{FF2B5EF4-FFF2-40B4-BE49-F238E27FC236}">
                <a16:creationId xmlns:a16="http://schemas.microsoft.com/office/drawing/2014/main" id="{B97E71D4-A50B-3343-6F19-83FA3B08686E}"/>
              </a:ext>
            </a:extLst>
          </p:cNvPr>
          <p:cNvSpPr txBox="1"/>
          <p:nvPr/>
        </p:nvSpPr>
        <p:spPr bwMode="black">
          <a:xfrm>
            <a:off x="2292349" y="4562389"/>
            <a:ext cx="2762249" cy="643410"/>
          </a:xfrm>
          <a:prstGeom prst="rect">
            <a:avLst/>
          </a:prstGeom>
          <a:solidFill>
            <a:srgbClr val="E76500"/>
          </a:solidFill>
        </p:spPr>
        <p:txBody>
          <a:bodyPr wrap="square" lIns="216000" tIns="144000" rIns="216000" bIns="144000">
            <a:spAutoFit/>
          </a:bodyPr>
          <a:lstStyle/>
          <a:p>
            <a:pPr lvl="0">
              <a:lnSpc>
                <a:spcPct val="102000"/>
              </a:lnSpc>
              <a:spcAft>
                <a:spcPts val="2100"/>
              </a:spcAft>
            </a:pPr>
            <a:r>
              <a:rPr lang="en-GB" sz="2400" dirty="0">
                <a:solidFill>
                  <a:srgbClr val="FFF3B8"/>
                </a:solidFill>
                <a:latin typeface="+mj-lt"/>
              </a:rPr>
              <a:t>Key Benefits</a:t>
            </a:r>
          </a:p>
        </p:txBody>
      </p:sp>
    </p:spTree>
    <p:extLst>
      <p:ext uri="{BB962C8B-B14F-4D97-AF65-F5344CB8AC3E}">
        <p14:creationId xmlns:p14="http://schemas.microsoft.com/office/powerpoint/2010/main" val="104960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computer&#10;&#10;AI-generated content may be incorrect.">
            <a:extLst>
              <a:ext uri="{FF2B5EF4-FFF2-40B4-BE49-F238E27FC236}">
                <a16:creationId xmlns:a16="http://schemas.microsoft.com/office/drawing/2014/main" id="{98B1DD2C-D592-F2F5-4CA3-E5D3049707A8}"/>
              </a:ext>
            </a:extLst>
          </p:cNvPr>
          <p:cNvPicPr>
            <a:picLocks noChangeAspect="1"/>
          </p:cNvPicPr>
          <p:nvPr/>
        </p:nvPicPr>
        <p:blipFill>
          <a:blip r:embed="rId3"/>
          <a:srcRect l="5057" t="7199" r="-164" b="4118"/>
          <a:stretch>
            <a:fillRect/>
          </a:stretch>
        </p:blipFill>
        <p:spPr>
          <a:xfrm>
            <a:off x="355599" y="360363"/>
            <a:ext cx="11477625" cy="6026100"/>
          </a:xfrm>
          <a:prstGeom prst="rect">
            <a:avLst/>
          </a:prstGeom>
        </p:spPr>
      </p:pic>
      <p:sp>
        <p:nvSpPr>
          <p:cNvPr id="2" name="Title Placeholder">
            <a:extLst>
              <a:ext uri="{FF2B5EF4-FFF2-40B4-BE49-F238E27FC236}">
                <a16:creationId xmlns:a16="http://schemas.microsoft.com/office/drawing/2014/main" id="{AEF4BCA8-6B5A-BCE9-7443-DAEE95A58DD6}"/>
              </a:ext>
            </a:extLst>
          </p:cNvPr>
          <p:cNvSpPr txBox="1">
            <a:spLocks/>
          </p:cNvSpPr>
          <p:nvPr/>
        </p:nvSpPr>
        <p:spPr bwMode="black">
          <a:xfrm>
            <a:off x="1323974" y="2914650"/>
            <a:ext cx="4699001" cy="1107996"/>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4000" dirty="0">
                <a:solidFill>
                  <a:srgbClr val="71014B"/>
                </a:solidFill>
                <a:latin typeface="+mj-lt"/>
              </a:rPr>
              <a:t>The Role of Issuers vs SAP Taulia</a:t>
            </a:r>
          </a:p>
        </p:txBody>
      </p:sp>
    </p:spTree>
    <p:extLst>
      <p:ext uri="{BB962C8B-B14F-4D97-AF65-F5344CB8AC3E}">
        <p14:creationId xmlns:p14="http://schemas.microsoft.com/office/powerpoint/2010/main" val="86402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C21B-6CBB-DE1E-7557-E8202F80B78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6E736E8-93F2-9FE2-CB6E-56D2F2572899}"/>
              </a:ext>
            </a:extLst>
          </p:cNvPr>
          <p:cNvPicPr>
            <a:picLocks noChangeAspect="1"/>
          </p:cNvPicPr>
          <p:nvPr/>
        </p:nvPicPr>
        <p:blipFill>
          <a:blip r:embed="rId3"/>
          <a:srcRect l="16042" r="31066"/>
          <a:stretch>
            <a:fillRect/>
          </a:stretch>
        </p:blipFill>
        <p:spPr>
          <a:xfrm>
            <a:off x="6169025" y="360363"/>
            <a:ext cx="5664200" cy="6026100"/>
          </a:xfrm>
          <a:prstGeom prst="rect">
            <a:avLst/>
          </a:prstGeom>
        </p:spPr>
      </p:pic>
      <p:sp>
        <p:nvSpPr>
          <p:cNvPr id="3" name="Title Placeholder">
            <a:extLst>
              <a:ext uri="{FF2B5EF4-FFF2-40B4-BE49-F238E27FC236}">
                <a16:creationId xmlns:a16="http://schemas.microsoft.com/office/drawing/2014/main" id="{E794EA54-9BE8-EF3E-08A5-504F43F8D7DA}"/>
              </a:ext>
            </a:extLst>
          </p:cNvPr>
          <p:cNvSpPr txBox="1">
            <a:spLocks/>
          </p:cNvSpPr>
          <p:nvPr/>
        </p:nvSpPr>
        <p:spPr bwMode="black">
          <a:xfrm>
            <a:off x="1323975" y="821143"/>
            <a:ext cx="3734821"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Understanding the Customer Journey</a:t>
            </a:r>
            <a:endParaRPr lang="en-US" sz="3000" dirty="0">
              <a:latin typeface="+mj-lt"/>
            </a:endParaRPr>
          </a:p>
        </p:txBody>
      </p:sp>
      <p:sp>
        <p:nvSpPr>
          <p:cNvPr id="4" name="TextBox 3">
            <a:extLst>
              <a:ext uri="{FF2B5EF4-FFF2-40B4-BE49-F238E27FC236}">
                <a16:creationId xmlns:a16="http://schemas.microsoft.com/office/drawing/2014/main" id="{24624EA7-6147-9ACB-90BF-C7BB5EF579C1}"/>
              </a:ext>
            </a:extLst>
          </p:cNvPr>
          <p:cNvSpPr txBox="1"/>
          <p:nvPr/>
        </p:nvSpPr>
        <p:spPr bwMode="black">
          <a:xfrm>
            <a:off x="1323974" y="1893888"/>
            <a:ext cx="1800000" cy="1815192"/>
          </a:xfrm>
          <a:prstGeom prst="rect">
            <a:avLst/>
          </a:prstGeom>
          <a:solidFill>
            <a:srgbClr val="FEADC8"/>
          </a:solidFill>
        </p:spPr>
        <p:txBody>
          <a:bodyPr wrap="square" lIns="180000" tIns="360000" rIns="180000" bIns="360000" anchor="t" anchorCtr="0">
            <a:noAutofit/>
          </a:bodyPr>
          <a:lstStyle/>
          <a:p>
            <a:pPr lvl="0">
              <a:lnSpc>
                <a:spcPct val="102000"/>
              </a:lnSpc>
              <a:spcAft>
                <a:spcPts val="600"/>
              </a:spcAft>
            </a:pPr>
            <a:r>
              <a:rPr lang="en-GB" sz="3200" dirty="0">
                <a:solidFill>
                  <a:srgbClr val="71014B"/>
                </a:solidFill>
                <a:latin typeface="+mj-lt"/>
              </a:rPr>
              <a:t>1</a:t>
            </a:r>
          </a:p>
          <a:p>
            <a:pPr lvl="0">
              <a:lnSpc>
                <a:spcPct val="102000"/>
              </a:lnSpc>
              <a:spcAft>
                <a:spcPts val="600"/>
              </a:spcAft>
            </a:pPr>
            <a:r>
              <a:rPr lang="en-US" sz="2000" dirty="0">
                <a:solidFill>
                  <a:srgbClr val="71014B"/>
                </a:solidFill>
                <a:latin typeface="+mj-lt"/>
              </a:rPr>
              <a:t>Awareness</a:t>
            </a:r>
            <a:endParaRPr lang="en-GB" sz="2000" dirty="0">
              <a:solidFill>
                <a:srgbClr val="71014B"/>
              </a:solidFill>
              <a:latin typeface="+mj-lt"/>
            </a:endParaRPr>
          </a:p>
        </p:txBody>
      </p:sp>
      <p:sp>
        <p:nvSpPr>
          <p:cNvPr id="5" name="TextBox 4">
            <a:extLst>
              <a:ext uri="{FF2B5EF4-FFF2-40B4-BE49-F238E27FC236}">
                <a16:creationId xmlns:a16="http://schemas.microsoft.com/office/drawing/2014/main" id="{DB1EE4FF-7428-8CB2-0AA8-CBA40DF6FA86}"/>
              </a:ext>
            </a:extLst>
          </p:cNvPr>
          <p:cNvSpPr txBox="1"/>
          <p:nvPr/>
        </p:nvSpPr>
        <p:spPr bwMode="black">
          <a:xfrm>
            <a:off x="3258796" y="1893888"/>
            <a:ext cx="1800000" cy="1815192"/>
          </a:xfrm>
          <a:prstGeom prst="rect">
            <a:avLst/>
          </a:prstGeom>
          <a:solidFill>
            <a:srgbClr val="FEADC8"/>
          </a:solidFill>
        </p:spPr>
        <p:txBody>
          <a:bodyPr wrap="square" lIns="180000" tIns="360000" rIns="180000" bIns="360000" anchor="t" anchorCtr="0">
            <a:noAutofit/>
          </a:bodyPr>
          <a:lstStyle/>
          <a:p>
            <a:pPr lvl="0">
              <a:lnSpc>
                <a:spcPct val="102000"/>
              </a:lnSpc>
              <a:spcAft>
                <a:spcPts val="600"/>
              </a:spcAft>
            </a:pPr>
            <a:r>
              <a:rPr lang="en-GB" sz="3200" dirty="0">
                <a:solidFill>
                  <a:srgbClr val="71014B"/>
                </a:solidFill>
                <a:latin typeface="+mj-lt"/>
              </a:rPr>
              <a:t>2</a:t>
            </a:r>
          </a:p>
          <a:p>
            <a:pPr lvl="0">
              <a:lnSpc>
                <a:spcPct val="102000"/>
              </a:lnSpc>
              <a:spcAft>
                <a:spcPts val="600"/>
              </a:spcAft>
            </a:pPr>
            <a:r>
              <a:rPr lang="en-US" sz="2000" dirty="0">
                <a:solidFill>
                  <a:srgbClr val="71014B"/>
                </a:solidFill>
                <a:latin typeface="+mj-lt"/>
              </a:rPr>
              <a:t>Interest</a:t>
            </a:r>
            <a:endParaRPr lang="en-GB" sz="2000" dirty="0">
              <a:solidFill>
                <a:srgbClr val="71014B"/>
              </a:solidFill>
              <a:latin typeface="+mj-lt"/>
            </a:endParaRPr>
          </a:p>
        </p:txBody>
      </p:sp>
      <p:sp>
        <p:nvSpPr>
          <p:cNvPr id="7" name="TextBox 6">
            <a:extLst>
              <a:ext uri="{FF2B5EF4-FFF2-40B4-BE49-F238E27FC236}">
                <a16:creationId xmlns:a16="http://schemas.microsoft.com/office/drawing/2014/main" id="{15619A40-3B1F-94E2-5024-AF751031A6B8}"/>
              </a:ext>
            </a:extLst>
          </p:cNvPr>
          <p:cNvSpPr txBox="1"/>
          <p:nvPr/>
        </p:nvSpPr>
        <p:spPr bwMode="black">
          <a:xfrm>
            <a:off x="5193618" y="1893888"/>
            <a:ext cx="1800000" cy="1815192"/>
          </a:xfrm>
          <a:prstGeom prst="rect">
            <a:avLst/>
          </a:prstGeom>
          <a:solidFill>
            <a:srgbClr val="FEADC8"/>
          </a:solidFill>
        </p:spPr>
        <p:txBody>
          <a:bodyPr wrap="square" lIns="180000" tIns="360000" rIns="180000" bIns="360000" anchor="t" anchorCtr="0">
            <a:noAutofit/>
          </a:bodyPr>
          <a:lstStyle/>
          <a:p>
            <a:pPr lvl="0">
              <a:lnSpc>
                <a:spcPct val="102000"/>
              </a:lnSpc>
              <a:spcAft>
                <a:spcPts val="600"/>
              </a:spcAft>
            </a:pPr>
            <a:r>
              <a:rPr lang="en-GB" sz="3200" dirty="0">
                <a:solidFill>
                  <a:srgbClr val="71014B"/>
                </a:solidFill>
                <a:latin typeface="+mj-lt"/>
              </a:rPr>
              <a:t>3</a:t>
            </a:r>
          </a:p>
          <a:p>
            <a:pPr lvl="0">
              <a:lnSpc>
                <a:spcPct val="102000"/>
              </a:lnSpc>
              <a:spcAft>
                <a:spcPts val="600"/>
              </a:spcAft>
            </a:pPr>
            <a:r>
              <a:rPr lang="en-US" sz="2000" dirty="0">
                <a:solidFill>
                  <a:srgbClr val="71014B"/>
                </a:solidFill>
                <a:latin typeface="+mj-lt"/>
              </a:rPr>
              <a:t>Validation</a:t>
            </a:r>
            <a:endParaRPr lang="en-GB" sz="2000" dirty="0">
              <a:solidFill>
                <a:srgbClr val="71014B"/>
              </a:solidFill>
              <a:latin typeface="+mj-lt"/>
            </a:endParaRPr>
          </a:p>
        </p:txBody>
      </p:sp>
      <p:sp>
        <p:nvSpPr>
          <p:cNvPr id="9" name="TextBox 8">
            <a:extLst>
              <a:ext uri="{FF2B5EF4-FFF2-40B4-BE49-F238E27FC236}">
                <a16:creationId xmlns:a16="http://schemas.microsoft.com/office/drawing/2014/main" id="{04BA62F5-EA13-C9B5-4EA4-4D76AB0A9579}"/>
              </a:ext>
            </a:extLst>
          </p:cNvPr>
          <p:cNvSpPr txBox="1"/>
          <p:nvPr/>
        </p:nvSpPr>
        <p:spPr bwMode="black">
          <a:xfrm>
            <a:off x="1327490" y="3831765"/>
            <a:ext cx="1800000" cy="1815192"/>
          </a:xfrm>
          <a:prstGeom prst="rect">
            <a:avLst/>
          </a:prstGeom>
          <a:solidFill>
            <a:srgbClr val="FEADC8"/>
          </a:solidFill>
        </p:spPr>
        <p:txBody>
          <a:bodyPr wrap="square" lIns="180000" tIns="360000" rIns="180000" bIns="360000" anchor="t" anchorCtr="0">
            <a:noAutofit/>
          </a:bodyPr>
          <a:lstStyle/>
          <a:p>
            <a:pPr lvl="0">
              <a:lnSpc>
                <a:spcPct val="102000"/>
              </a:lnSpc>
              <a:spcAft>
                <a:spcPts val="600"/>
              </a:spcAft>
            </a:pPr>
            <a:r>
              <a:rPr lang="en-GB" sz="3200" dirty="0">
                <a:solidFill>
                  <a:srgbClr val="71014B"/>
                </a:solidFill>
                <a:latin typeface="+mj-lt"/>
              </a:rPr>
              <a:t>4</a:t>
            </a:r>
          </a:p>
          <a:p>
            <a:pPr lvl="0">
              <a:lnSpc>
                <a:spcPct val="102000"/>
              </a:lnSpc>
              <a:spcAft>
                <a:spcPts val="600"/>
              </a:spcAft>
            </a:pPr>
            <a:r>
              <a:rPr lang="en-US" sz="2000" dirty="0">
                <a:solidFill>
                  <a:srgbClr val="71014B"/>
                </a:solidFill>
                <a:latin typeface="+mj-lt"/>
              </a:rPr>
              <a:t>Decision</a:t>
            </a:r>
            <a:endParaRPr lang="en-GB" sz="2000" dirty="0">
              <a:solidFill>
                <a:srgbClr val="71014B"/>
              </a:solidFill>
              <a:latin typeface="+mj-lt"/>
            </a:endParaRPr>
          </a:p>
        </p:txBody>
      </p:sp>
      <p:sp>
        <p:nvSpPr>
          <p:cNvPr id="10" name="TextBox 9">
            <a:extLst>
              <a:ext uri="{FF2B5EF4-FFF2-40B4-BE49-F238E27FC236}">
                <a16:creationId xmlns:a16="http://schemas.microsoft.com/office/drawing/2014/main" id="{C76E566F-5EB0-912B-0160-2B3F852A9360}"/>
              </a:ext>
            </a:extLst>
          </p:cNvPr>
          <p:cNvSpPr txBox="1"/>
          <p:nvPr/>
        </p:nvSpPr>
        <p:spPr bwMode="black">
          <a:xfrm>
            <a:off x="3262313" y="3831765"/>
            <a:ext cx="1800000" cy="1815192"/>
          </a:xfrm>
          <a:prstGeom prst="rect">
            <a:avLst/>
          </a:prstGeom>
          <a:solidFill>
            <a:srgbClr val="FEADC8"/>
          </a:solidFill>
        </p:spPr>
        <p:txBody>
          <a:bodyPr wrap="square" lIns="180000" tIns="360000" rIns="180000" bIns="360000" anchor="t" anchorCtr="0">
            <a:noAutofit/>
          </a:bodyPr>
          <a:lstStyle/>
          <a:p>
            <a:pPr lvl="0">
              <a:lnSpc>
                <a:spcPct val="102000"/>
              </a:lnSpc>
              <a:spcAft>
                <a:spcPts val="600"/>
              </a:spcAft>
            </a:pPr>
            <a:r>
              <a:rPr lang="en-GB" sz="3200" dirty="0">
                <a:solidFill>
                  <a:srgbClr val="71014B"/>
                </a:solidFill>
                <a:latin typeface="+mj-lt"/>
              </a:rPr>
              <a:t>5</a:t>
            </a:r>
          </a:p>
          <a:p>
            <a:r>
              <a:rPr lang="en-US" sz="2000" dirty="0">
                <a:solidFill>
                  <a:srgbClr val="71014B"/>
                </a:solidFill>
                <a:latin typeface="+mj-lt"/>
              </a:rPr>
              <a:t>Contracting &amp; Go-Live</a:t>
            </a:r>
          </a:p>
        </p:txBody>
      </p:sp>
    </p:spTree>
    <p:extLst>
      <p:ext uri="{BB962C8B-B14F-4D97-AF65-F5344CB8AC3E}">
        <p14:creationId xmlns:p14="http://schemas.microsoft.com/office/powerpoint/2010/main" val="19161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
                                        </p:tgtEl>
                                        <p:attrNameLst>
                                          <p:attrName>fillcolor</p:attrName>
                                        </p:attrNameLst>
                                      </p:cBhvr>
                                      <p:to>
                                        <a:srgbClr val="FA4F96"/>
                                      </p:to>
                                    </p:animClr>
                                    <p:set>
                                      <p:cBhvr>
                                        <p:cTn id="7" dur="500" fill="hold"/>
                                        <p:tgtEl>
                                          <p:spTgt spid="4"/>
                                        </p:tgtEl>
                                        <p:attrNameLst>
                                          <p:attrName>fill.type</p:attrName>
                                        </p:attrNameLst>
                                      </p:cBhvr>
                                      <p:to>
                                        <p:strVal val="solid"/>
                                      </p:to>
                                    </p:set>
                                    <p:set>
                                      <p:cBhvr>
                                        <p:cTn id="8" dur="5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4"/>
                                        </p:tgtEl>
                                        <p:attrNameLst>
                                          <p:attrName>fillcolor</p:attrName>
                                        </p:attrNameLst>
                                      </p:cBhvr>
                                      <p:to>
                                        <a:srgbClr val="FEADC8"/>
                                      </p:to>
                                    </p:animClr>
                                    <p:set>
                                      <p:cBhvr>
                                        <p:cTn id="13" dur="500" fill="hold"/>
                                        <p:tgtEl>
                                          <p:spTgt spid="4"/>
                                        </p:tgtEl>
                                        <p:attrNameLst>
                                          <p:attrName>fill.type</p:attrName>
                                        </p:attrNameLst>
                                      </p:cBhvr>
                                      <p:to>
                                        <p:strVal val="solid"/>
                                      </p:to>
                                    </p:set>
                                    <p:set>
                                      <p:cBhvr>
                                        <p:cTn id="14" dur="500" fill="hold"/>
                                        <p:tgtEl>
                                          <p:spTgt spid="4"/>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1000" fill="hold"/>
                                        <p:tgtEl>
                                          <p:spTgt spid="5"/>
                                        </p:tgtEl>
                                        <p:attrNameLst>
                                          <p:attrName>fillcolor</p:attrName>
                                        </p:attrNameLst>
                                      </p:cBhvr>
                                      <p:to>
                                        <a:srgbClr val="FA4F96"/>
                                      </p:to>
                                    </p:animClr>
                                    <p:set>
                                      <p:cBhvr>
                                        <p:cTn id="17" dur="1000" fill="hold"/>
                                        <p:tgtEl>
                                          <p:spTgt spid="5"/>
                                        </p:tgtEl>
                                        <p:attrNameLst>
                                          <p:attrName>fill.type</p:attrName>
                                        </p:attrNameLst>
                                      </p:cBhvr>
                                      <p:to>
                                        <p:strVal val="solid"/>
                                      </p:to>
                                    </p:set>
                                    <p:set>
                                      <p:cBhvr>
                                        <p:cTn id="18" dur="1000" fill="hold"/>
                                        <p:tgtEl>
                                          <p:spTgt spid="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5"/>
                                        </p:tgtEl>
                                        <p:attrNameLst>
                                          <p:attrName>fillcolor</p:attrName>
                                        </p:attrNameLst>
                                      </p:cBhvr>
                                      <p:to>
                                        <a:srgbClr val="FEADC8"/>
                                      </p:to>
                                    </p:animClr>
                                    <p:set>
                                      <p:cBhvr>
                                        <p:cTn id="23" dur="500" fill="hold"/>
                                        <p:tgtEl>
                                          <p:spTgt spid="5"/>
                                        </p:tgtEl>
                                        <p:attrNameLst>
                                          <p:attrName>fill.type</p:attrName>
                                        </p:attrNameLst>
                                      </p:cBhvr>
                                      <p:to>
                                        <p:strVal val="solid"/>
                                      </p:to>
                                    </p:set>
                                    <p:set>
                                      <p:cBhvr>
                                        <p:cTn id="24" dur="500" fill="hold"/>
                                        <p:tgtEl>
                                          <p:spTgt spid="5"/>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7"/>
                                        </p:tgtEl>
                                        <p:attrNameLst>
                                          <p:attrName>fillcolor</p:attrName>
                                        </p:attrNameLst>
                                      </p:cBhvr>
                                      <p:to>
                                        <a:srgbClr val="FA4F96"/>
                                      </p:to>
                                    </p:animClr>
                                    <p:set>
                                      <p:cBhvr>
                                        <p:cTn id="27" dur="500" fill="hold"/>
                                        <p:tgtEl>
                                          <p:spTgt spid="7"/>
                                        </p:tgtEl>
                                        <p:attrNameLst>
                                          <p:attrName>fill.type</p:attrName>
                                        </p:attrNameLst>
                                      </p:cBhvr>
                                      <p:to>
                                        <p:strVal val="solid"/>
                                      </p:to>
                                    </p:set>
                                    <p:set>
                                      <p:cBhvr>
                                        <p:cTn id="28" dur="500" fill="hold"/>
                                        <p:tgtEl>
                                          <p:spTgt spid="7"/>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7"/>
                                        </p:tgtEl>
                                        <p:attrNameLst>
                                          <p:attrName>fillcolor</p:attrName>
                                        </p:attrNameLst>
                                      </p:cBhvr>
                                      <p:to>
                                        <a:srgbClr val="FEADC8"/>
                                      </p:to>
                                    </p:animClr>
                                    <p:set>
                                      <p:cBhvr>
                                        <p:cTn id="33" dur="500" fill="hold"/>
                                        <p:tgtEl>
                                          <p:spTgt spid="7"/>
                                        </p:tgtEl>
                                        <p:attrNameLst>
                                          <p:attrName>fill.type</p:attrName>
                                        </p:attrNameLst>
                                      </p:cBhvr>
                                      <p:to>
                                        <p:strVal val="solid"/>
                                      </p:to>
                                    </p:set>
                                    <p:set>
                                      <p:cBhvr>
                                        <p:cTn id="34" dur="500" fill="hold"/>
                                        <p:tgtEl>
                                          <p:spTgt spid="7"/>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9"/>
                                        </p:tgtEl>
                                        <p:attrNameLst>
                                          <p:attrName>fillcolor</p:attrName>
                                        </p:attrNameLst>
                                      </p:cBhvr>
                                      <p:to>
                                        <a:srgbClr val="FA4F96"/>
                                      </p:to>
                                    </p:animClr>
                                    <p:set>
                                      <p:cBhvr>
                                        <p:cTn id="37" dur="500" fill="hold"/>
                                        <p:tgtEl>
                                          <p:spTgt spid="9"/>
                                        </p:tgtEl>
                                        <p:attrNameLst>
                                          <p:attrName>fill.type</p:attrName>
                                        </p:attrNameLst>
                                      </p:cBhvr>
                                      <p:to>
                                        <p:strVal val="solid"/>
                                      </p:to>
                                    </p:set>
                                    <p:set>
                                      <p:cBhvr>
                                        <p:cTn id="38" dur="500" fill="hold"/>
                                        <p:tgtEl>
                                          <p:spTgt spid="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FEADC8"/>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10"/>
                                        </p:tgtEl>
                                        <p:attrNameLst>
                                          <p:attrName>fillcolor</p:attrName>
                                        </p:attrNameLst>
                                      </p:cBhvr>
                                      <p:to>
                                        <a:srgbClr val="FA4F96"/>
                                      </p:to>
                                    </p:animClr>
                                    <p:set>
                                      <p:cBhvr>
                                        <p:cTn id="47" dur="500" fill="hold"/>
                                        <p:tgtEl>
                                          <p:spTgt spid="10"/>
                                        </p:tgtEl>
                                        <p:attrNameLst>
                                          <p:attrName>fill.type</p:attrName>
                                        </p:attrNameLst>
                                      </p:cBhvr>
                                      <p:to>
                                        <p:strVal val="solid"/>
                                      </p:to>
                                    </p:set>
                                    <p:set>
                                      <p:cBhvr>
                                        <p:cTn id="48"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black"/>
      <a:bodyPr vert="horz" wrap="square" lIns="0" tIns="0" rIns="0" bIns="0" rtlCol="0" anchor="t" anchorCtr="0">
        <a:spAutoFit/>
      </a:bodyPr>
      <a:lstStyle>
        <a:defPPr marL="0" marR="0" indent="0" algn="l" defTabSz="1088558" rtl="0" eaLnBrk="1" fontAlgn="auto" latinLnBrk="0" hangingPunct="1">
          <a:lnSpc>
            <a:spcPct val="90000"/>
          </a:lnSpc>
          <a:spcBef>
            <a:spcPct val="0"/>
          </a:spcBef>
          <a:spcAft>
            <a:spcPts val="0"/>
          </a:spcAft>
          <a:buClrTx/>
          <a:buSzTx/>
          <a:buFontTx/>
          <a:buNone/>
          <a:tabLst/>
          <a:defRPr sz="3200" dirty="0" smtClean="0">
            <a:solidFill>
              <a:srgbClr val="00144A"/>
            </a:solidFill>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Emarsys_2024" id="{9C0FEA3E-4F6C-F545-BD5B-AC6030BEAAC9}" vid="{8579DC8C-ADD2-BE43-A222-AB6EA5A5C0EA}"/>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S53VNoYTWLZeRNa9ud1p8Pedp7PjdVNyQtgSuiloaX8="},{"name":"Classification","value":"OmrOP8d402txjl1Zr787gUA6bTWeMdaxGEF9U5BKD64="},{"name":"SpeakerName","value":"YnPwfaWtJd9yqRikMcavEg=="},{"name":"Email","value":"v35+JSpO6F5yjM5PrFdVwQ=="}]}]]></Templafy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C4034B036C92A4A897F8A958DF51533" ma:contentTypeVersion="18" ma:contentTypeDescription="Ein neues Dokument erstellen." ma:contentTypeScope="" ma:versionID="9ca1c2110a09746389bf37b8c555da1b">
  <xsd:schema xmlns:xsd="http://www.w3.org/2001/XMLSchema" xmlns:xs="http://www.w3.org/2001/XMLSchema" xmlns:p="http://schemas.microsoft.com/office/2006/metadata/properties" xmlns:ns2="779f7773-5b16-460b-be9a-e10be11b395c" xmlns:ns3="0e00d59e-b0d2-4e67-be34-67e465b0fbed" targetNamespace="http://schemas.microsoft.com/office/2006/metadata/properties" ma:root="true" ma:fieldsID="0272a9694a6104f221eac8e7a4e1500f" ns2:_="" ns3:_="">
    <xsd:import namespace="779f7773-5b16-460b-be9a-e10be11b395c"/>
    <xsd:import namespace="0e00d59e-b0d2-4e67-be34-67e465b0fb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9f7773-5b16-460b-be9a-e10be11b3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00d59e-b0d2-4e67-be34-67e465b0fbed"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0f1e2fc8-60f5-4b88-a701-67d77da430d9}" ma:internalName="TaxCatchAll" ma:showField="CatchAllData" ma:web="0e00d59e-b0d2-4e67-be34-67e465b0fb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TemplateConfiguration><![CDATA[{"elementsMetadata":[{"type":"shape","id":"45b7c495-aa07-4842-9b32-a7cbd1b9a705","elementConfiguration":{"binding":"{{ DataSources.Classification[Form.Classification.Name].Display}}","type":"text","disableUpdates":false}},{"type":"shape","id":"b55e6940-4fb0-4091-877f-e24c24cc4d80","elementConfiguration":{"inheritDimensions":"{{InheritDimensions.InheritNone}}","width":"","height":"1 cm","image":"{{Form.SAPLogo.SubbrandBlue}}","visibility":"","type":"image","disableUpdates":false}},{"type":"shape","id":"9a7d3e70-1005-4d71-9d41-2eee1e3fb65e","elementConfiguration":{"binding":"{{Form.Classification.Display}}","visibility":"","type":"text","disableUpdates":false}},{"type":"shape","id":"fdeb6c1e-ad4e-495f-b2a2-081b0c976711","elementConfiguration":{"binding":"{{Form.Classification.Display}}","visibility":"","type":"text","disableUpdates":false}},{"type":"shape","id":"56493429-e40e-4f67-8d93-51d3c6c0be97","elementConfiguration":{"inheritDimensions":"{{InheritDimensions.InheritNone}}","width":"","height":"1 cm","image":"{{Form.SAPLogo.SubbrandBlack}}","visibility":"","type":"image","disableUpdates":false}},{"type":"shape","id":"5f941e60-44e7-4306-a258-99ad61581229","elementConfiguration":{"inheritDimensions":"{{InheritDimensions.InheritNone}}","width":"","height":"1 cm","image":"{{Form.SAPLogo.SubbrandWhite}}","visibility":"","type":"image","disableUpdates":false}},{"type":"shape","id":"0a1d2ffd-6837-4d92-84a7-056c52e8389a","elementConfiguration":{"binding":"{{Form.Classification.Display}}","visibility":"","type":"text","disableUpdates":false}},{"type":"shape","id":"b86c6f29-562f-4d5f-9b15-e0a293d2c837","elementConfiguration":{"inheritDimensions":"{{InheritDimensions.InheritNone}}","width":"","height":"1 cm","image":"{{Form.SAPLogo.SubbrandBlue}}","visibility":"","type":"image","disableUpdates":false}},{"type":"shape","id":"cf4a15a7-b5c8-45df-8d0a-fa3c3472f9c5","elementConfiguration":{"binding":"{{Form.Classification.Display}}","visibility":"","type":"text","disableUpdates":false}},{"type":"shape","id":"bbe31f4a-8634-420f-b636-4d89385ef752","elementConfiguration":{"inheritDimensions":"{{InheritDimensions.InheritNone}}","width":"","height":"1 cm","image":"{{Form.SAPLogo.SubbrandBlue}}","visibility":"","type":"image","disableUpdates":false}},{"type":"shape","id":"a60fbaac-62c6-4a59-83a1-9062bc31bbd1","elementConfiguration":{"binding":"{{Form.Classification.Display}}","visibility":"","type":"text","disableUpdates":false}},{"type":"shape","id":"cb88bb45-26ef-4c3f-8283-6e49d08f1d0b","elementConfiguration":{"inheritDimensions":"{{InheritDimensions.InheritNone}}","width":"","height":"1 cm","image":"{{Form.SAPLogo.SubbrandBlue}}","visibility":"","type":"image","disableUpdates":false}},{"type":"shape","id":"df681c1d-0f1c-4a5f-8ee9-0eb8b93a7313","elementConfiguration":{"binding":"{{Form.Classification.Display}}","visibility":"","type":"text","disableUpdates":false}},{"type":"shape","id":"cc45b407-ae43-4337-94c7-b23fbfa11945","elementConfiguration":{"inheritDimensions":"{{InheritDimensions.InheritNone}}","width":"","height":"1 cm","image":"{{Form.SAPLogo.SubbrandWhite}}","visibility":"","type":"image","disableUpdates":false}},{"type":"shape","id":"bd835a95-1cad-48bd-a601-78de6889e300","elementConfiguration":{"binding":"{{Form.Classification.Display}}","visibility":"","type":"text","disableUpdates":false}},{"type":"shape","id":"815dbdbc-9497-4db5-a05c-e9c4e34e26aa","elementConfiguration":{"binding":"{{DataSources.PPTCopyRight[\"Slide 5 copyright\"].CopyrightMessage}}","visibility":"","type":"text","disableUpdates":false}},{"type":"shape","id":"c43c5ff1-72d0-4ee1-9c37-0ff949e2ba66","elementConfiguration":{"inheritDimensions":"{{InheritDimensions.InheritNone}}","width":"","height":"1 cm","image":"{{Form.SAPLogo.SubbrandBlack}}","visibility":"","type":"image","disableUpdates":false}},{"type":"shape","id":"6d6edfcf-f38a-4ac5-87c7-0d1446652d91","elementConfiguration":{"binding":"{{Form.Classification.Display}}","visibility":"","type":"text","disableUpdates":false}},{"type":"shape","id":"6b188e4f-b4f7-41fa-8ab9-dbeb8edd3cb4","elementConfiguration":{"inheritDimensions":"{{InheritDimensions.InheritNone}}","width":"","height":"1 cm","image":"{{Form.SAPLogo.SubbrandWhite}}","visibility":"","type":"image","disableUpdates":false}},{"type":"shape","id":"60ae1646-e8f3-4906-901c-df86a0206f51","elementConfiguration":{"binding":"{{Form.Classification.Display}}","visibility":"","type":"text","disableUpdates":false}},{"type":"shape","id":"8bcd80ca-1dda-4b4c-9b36-b2976ed647ad","elementConfiguration":{"inheritDimensions":"{{InheritDimensions.InheritNone}}","width":"","height":"1 cm","image":"{{Form.SAPLogo.SubbrandBlack}}","visibility":"","type":"image","disableUpdates":false}},{"type":"shape","id":"382900fc-cf01-4454-9f58-d89459aa45e9","elementConfiguration":{"binding":"{{Form.Classification.Display}}","visibility":"","type":"text","disableUpdates":false}},{"type":"shape","id":"46cb4dee-c1f7-4285-8b7b-2a009cec5db5","elementConfiguration":{"inheritDimensions":"{{InheritDimensions.InheritNone}}","width":"","height":"1 cm","image":"{{Form.SAPLogo.SubbrandWhite}}","visibility":"","type":"image","disableUpdates":false}},{"type":"shape","id":"d94b96e1-f985-422f-8005-355e73349ec4","elementConfiguration":{"binding":"{{Form.Classification.Display}}","visibility":"","type":"text","disableUpdates":false}},{"type":"shape","id":"a7ea6d3c-441d-488f-a625-0d31d78802eb","elementConfiguration":{"inheritDimensions":"{{InheritDimensions.InheritNone}}","width":"","height":"1 cm","image":"{{Form.SAPLogo.SubbrandWhite}}","visibility":"","type":"image","disableUpdates":false}},{"type":"shape","id":"0cb6f631-2bc9-43c5-afe8-9798aa718142","elementConfiguration":{"binding":"{{Form.Classification.Display}}","visibility":"","type":"text","disableUpdates":false}},{"type":"shape","id":"9d39662f-9175-46e6-a3f0-1c1977a4d80a","elementConfiguration":{"binding":"{{StringJoin(\", \", Form.SpeakerName,\"SAP\")}}","type":"text","disableUpdates":false}},{"type":"shape","id":"05907ee9-470f-4218-8fe7-3ed1de764ba7","elementConfiguration":{"binding":"{{FormatDateTime(Form.Date,\"MMMM dd, yyyy\",\"en-US\")}}","type":"text","disableUpdates":false}},{"type":"shape","id":"ec7e3854-3517-4e98-b6a2-c28429ace89d","elementConfiguration":{"binding":"{{StringJoin(\", \", Form.SpeakerName,\"SAP\")}}","type":"text","disableUpdates":false}},{"type":"shape","id":"d2e1514c-2326-43ff-8ed1-9ff4c127b642","elementConfiguration":{"binding":"{{FormatDateTime(Form.Date,\"MMMM dd, yyyy\",\"en-US\")}}","type":"text","disableUpdates":false}},{"type":"shape","id":"0ff2213f-0ad3-4282-b9c7-3edf23fdce20","elementConfiguration":{"binding":"{{StringJoin(\", \", Form.SpeakerName,\"SAP\")}}","type":"text","disableUpdates":false}},{"type":"shape","id":"5e07e010-b60a-4e43-9c4b-e3fdb66c6ed2","elementConfiguration":{"binding":"{{FormatDateTime(Form.Date,\"MMMM dd, yyyy\",\"en-US\")}}","type":"text","disableUpdates":false}},{"type":"shape","id":"d2ea4417-a4fa-4807-9564-78c4a938dde3","elementConfiguration":{"binding":"{{StringJoin(\", \", Form.SpeakerName,\"SAP\")}}","type":"text","disableUpdates":false}},{"type":"shape","id":"82504076-986e-4f13-b3bd-2315fa2b2103","elementConfiguration":{"binding":"{{FormatDateTime(Form.Date,\"MMMM dd, yyyy\",\"en-US\")}}","type":"text","disableUpdates":false}},{"type":"shape","id":"8a37aed4-11c6-40d1-96f7-59fedf21ac34","elementConfiguration":{"binding":"{{StringJoin(\", \", Form.SpeakerName,\"SAP\")}}","type":"text","disableUpdates":false}},{"type":"shape","id":"e20def36-f2b3-426a-b25c-7d5e389057e0","elementConfiguration":{"binding":"{{FormatDateTime(Form.Date,\"MMMM dd, yyyy\",\"en-US\")}}","type":"text","disableUpdates":false}},{"type":"shape","id":"b5732501-c56e-486f-a3a6-c47e14bc60d2","elementConfiguration":{"binding":"{{StringJoin(\", \", Form.SpeakerName,\"SAP\")}}","type":"text","disableUpdates":false}},{"type":"shape","id":"2589e040-e19b-4f0c-8d71-7114ca5c4e2c","elementConfiguration":{"binding":"{{FormatDateTime(Form.Date,\"MMMM dd, yyyy\",\"en-US\")}}","type":"text","disableUpdates":false}},{"type":"shape","id":"6bf31f2b-b438-4ada-bd99-94435e678e21","elementConfiguration":{"binding":"{{Form.SpeakerName}}","type":"text","disableUpdates":false}},{"type":"shape","id":"ea1885d9-a928-4152-9a18-8f41c36d02ca","elementConfiguration":{"binding":"{{Form.Email}}","type":"text","disableUpdates":false}}],"transformationConfigurations":[],"templateName":"SAP Template NEW","templateDescription":"","enableDocumentContentUpdater":true,"version":"2.0"}]]></TemplafyTemplateConfiguration>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779f7773-5b16-460b-be9a-e10be11b395c">
      <Terms xmlns="http://schemas.microsoft.com/office/infopath/2007/PartnerControls"/>
    </lcf76f155ced4ddcb4097134ff3c332f>
    <TaxCatchAll xmlns="0e00d59e-b0d2-4e67-be34-67e465b0fbed" xsi:nil="true"/>
  </documentManagement>
</p:properties>
</file>

<file path=customXml/itemProps1.xml><?xml version="1.0" encoding="utf-8"?>
<ds:datastoreItem xmlns:ds="http://schemas.openxmlformats.org/officeDocument/2006/customXml" ds:itemID="{CC49FFC8-2FF3-4057-96F0-3BCD1A4F0351}">
  <ds:schemaRefs/>
</ds:datastoreItem>
</file>

<file path=customXml/itemProps2.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3.xml><?xml version="1.0" encoding="utf-8"?>
<ds:datastoreItem xmlns:ds="http://schemas.openxmlformats.org/officeDocument/2006/customXml" ds:itemID="{AAA8FBDA-D6E1-4196-8671-C6F65DD1F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9f7773-5b16-460b-be9a-e10be11b395c"/>
    <ds:schemaRef ds:uri="0e00d59e-b0d2-4e67-be34-67e465b0fb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26BBCBB-1894-4E66-BA48-9E91CE3ACBA0}">
  <ds:schemaRefs/>
</ds:datastoreItem>
</file>

<file path=customXml/itemProps5.xml><?xml version="1.0" encoding="utf-8"?>
<ds:datastoreItem xmlns:ds="http://schemas.openxmlformats.org/officeDocument/2006/customXml" ds:itemID="{C1422F45-04DB-421D-8796-270006657806}">
  <ds:schemaRefs>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infopath/2007/PartnerControls"/>
    <ds:schemaRef ds:uri="http://schemas.microsoft.com/office/2006/metadata/properties"/>
    <ds:schemaRef ds:uri="http://schemas.openxmlformats.org/package/2006/metadata/core-properties"/>
    <ds:schemaRef ds:uri="0e00d59e-b0d2-4e67-be34-67e465b0fbed"/>
    <ds:schemaRef ds:uri="779f7773-5b16-460b-be9a-e10be11b395c"/>
  </ds:schemaRefs>
</ds:datastoreItem>
</file>

<file path=docMetadata/LabelInfo.xml><?xml version="1.0" encoding="utf-8"?>
<clbl:labelList xmlns:clbl="http://schemas.microsoft.com/office/2020/mipLabelMetadata">
  <clbl:label id="{0cf7ac0a-4681-4823-ab0b-04ef02c5f873}" enabled="1" method="Standard" siteId="{42f7676c-f455-423c-82f6-dc2d99791af7}" contentBits="0" removed="0"/>
</clbl:labelList>
</file>

<file path=docProps/app.xml><?xml version="1.0" encoding="utf-8"?>
<Properties xmlns="http://schemas.openxmlformats.org/officeDocument/2006/extended-properties" xmlns:vt="http://schemas.openxmlformats.org/officeDocument/2006/docPropsVTypes">
  <Template>SAP Template 2024</Template>
  <TotalTime>3977</TotalTime>
  <Words>2345</Words>
  <Application>Microsoft Macintosh PowerPoint</Application>
  <PresentationFormat>Custom</PresentationFormat>
  <Paragraphs>305</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Wingdings</vt:lpstr>
      <vt:lpstr>72 Brand Medium</vt:lpstr>
      <vt:lpstr>Baikal Normal Semi Bold</vt:lpstr>
      <vt:lpstr>Wingdings</vt:lpstr>
      <vt:lpstr>Courier New</vt:lpstr>
      <vt:lpstr>Arial</vt:lpstr>
      <vt:lpstr>Symbol</vt:lpstr>
      <vt:lpstr>72 Brand Book</vt:lpstr>
      <vt:lpstr>72 Brand</vt:lpstr>
      <vt:lpstr>SAP Template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alanhughes_1 alanhughes_1</dc:creator>
  <cp:keywords>2024/16:9/white</cp:keywords>
  <dc:description/>
  <cp:lastModifiedBy>Anderson, Doug</cp:lastModifiedBy>
  <cp:revision>54</cp:revision>
  <dcterms:created xsi:type="dcterms:W3CDTF">2025-07-23T15:19:44Z</dcterms:created>
  <dcterms:modified xsi:type="dcterms:W3CDTF">2026-01-16T21:41:33Z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0x010100AC4034B036C92A4A897F8A958DF51533</vt:lpwstr>
  </property>
  <property fmtid="{D5CDD505-2E9C-101B-9397-08002B2CF9AE}" pid="7" name="TemplafyTimeStamp">
    <vt:lpwstr>2024-09-17T07:55:49</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637653955260011855</vt:lpwstr>
  </property>
  <property fmtid="{D5CDD505-2E9C-101B-9397-08002B2CF9AE}" pid="11" name="TemplafyLanguageCode">
    <vt:lpwstr>en-US</vt:lpwstr>
  </property>
  <property fmtid="{D5CDD505-2E9C-101B-9397-08002B2CF9AE}" pid="12" name="TemplafyFromBlank">
    <vt:bool>false</vt:bool>
  </property>
</Properties>
</file>