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3" r:id="rId6"/>
  </p:sldMasterIdLst>
  <p:notesMasterIdLst>
    <p:notesMasterId r:id="rId17"/>
  </p:notesMasterIdLst>
  <p:handoutMasterIdLst>
    <p:handoutMasterId r:id="rId18"/>
  </p:handoutMasterIdLst>
  <p:sldIdLst>
    <p:sldId id="2060" r:id="rId7"/>
    <p:sldId id="2063" r:id="rId8"/>
    <p:sldId id="2064" r:id="rId9"/>
    <p:sldId id="2065" r:id="rId10"/>
    <p:sldId id="2073" r:id="rId11"/>
    <p:sldId id="2066" r:id="rId12"/>
    <p:sldId id="2068" r:id="rId13"/>
    <p:sldId id="2069" r:id="rId14"/>
    <p:sldId id="2071" r:id="rId15"/>
    <p:sldId id="2072" r:id="rId16"/>
  </p:sldIdLst>
  <p:sldSz cx="12195175" cy="6858000"/>
  <p:notesSz cx="6858000" cy="9144000"/>
  <p:embeddedFontLst>
    <p:embeddedFont>
      <p:font typeface="72 Brand" panose="020B0604020202020204" charset="0"/>
      <p:regular r:id="rId19"/>
      <p:bold r:id="rId20"/>
      <p:italic r:id="rId21"/>
      <p:boldItalic r:id="rId22"/>
    </p:embeddedFont>
    <p:embeddedFont>
      <p:font typeface="72 Brand Book" panose="020B0604020202020204" charset="0"/>
      <p:regular r:id="rId23"/>
      <p:italic r:id="rId24"/>
    </p:embeddedFont>
    <p:embeddedFont>
      <p:font typeface="72 Brand Medium" panose="020B0604020202020204" charset="0"/>
      <p:regular r:id="rId25"/>
      <p:italic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1638" userDrawn="1">
          <p15:clr>
            <a:srgbClr val="A4A3A4"/>
          </p15:clr>
        </p15:guide>
        <p15:guide id="3" orient="horz" pos="2056" userDrawn="1">
          <p15:clr>
            <a:srgbClr val="A4A3A4"/>
          </p15:clr>
        </p15:guide>
        <p15:guide id="4" pos="2163" userDrawn="1">
          <p15:clr>
            <a:srgbClr val="A4A3A4"/>
          </p15:clr>
        </p15:guide>
        <p15:guide id="5" orient="horz" pos="2636" userDrawn="1">
          <p15:clr>
            <a:srgbClr val="A4A3A4"/>
          </p15:clr>
        </p15:guide>
        <p15:guide id="6" orient="horz" pos="2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FD291C-6ACE-34EC-651D-865179A738D9}" name="Richard Holmes" initials="RH" userId="S::richard.holmes@globalservs.com::2af1ec46-cbf2-485e-8d61-ffdc648619d4" providerId="AD"/>
  <p188:author id="{3C89B026-85DE-99D8-7A39-AA4498167C43}" name="Hannah Beale" initials="HB" userId="S::hannah.beale@globalservs.com::5e15168f-a175-4adb-9e92-2e098b69f07d" providerId="AD"/>
  <p188:author id="{A31BD244-6D22-6C89-4D6B-F6337933654D}" name="Julie Dam" initials="JD" userId="S::julie.dam@globalservs.com::06343d34-898f-4578-9b97-8374df9738c3" providerId="AD"/>
  <p188:author id="{23485EB4-846A-9038-7DAC-06BDABFD7FB4}" name="Office365 Taulia32" initials="OT" userId="Office365 Taulia32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14C"/>
    <a:srgbClr val="C3FCEE"/>
    <a:srgbClr val="2CE0BF"/>
    <a:srgbClr val="B894FF"/>
    <a:srgbClr val="89D1FF"/>
    <a:srgbClr val="07838F"/>
    <a:srgbClr val="012931"/>
    <a:srgbClr val="002A86"/>
    <a:srgbClr val="00144A"/>
    <a:srgbClr val="D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66831" autoAdjust="0"/>
  </p:normalViewPr>
  <p:slideViewPr>
    <p:cSldViewPr snapToGrid="0" showGuides="1">
      <p:cViewPr varScale="1">
        <p:scale>
          <a:sx n="74" d="100"/>
          <a:sy n="74" d="100"/>
        </p:scale>
        <p:origin x="1194" y="60"/>
      </p:cViewPr>
      <p:guideLst>
        <p:guide pos="3841"/>
        <p:guide orient="horz" pos="1638"/>
        <p:guide orient="horz" pos="2056"/>
        <p:guide pos="2163"/>
        <p:guide orient="horz" pos="2636"/>
        <p:guide orient="horz" pos="2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4008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>
                <a:latin typeface="72 Brand" panose="020B0504030603020204" pitchFamily="34" charset="0"/>
              </a:rPr>
              <a:pPr algn="ctr"/>
              <a:t>‹#›</a:t>
            </a:fld>
            <a:endParaRPr lang="de-DE" sz="1000" dirty="0">
              <a:latin typeface="72 Brand" panose="020B05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 b="0" i="0">
                <a:latin typeface="72 Brand" panose="020B0504030603020204" pitchFamily="34" charset="0"/>
              </a:defRPr>
            </a:lvl1pPr>
          </a:lstStyle>
          <a:p>
            <a:fld id="{7D8C2C35-2B8A-446E-BEC0-FD36716C29AC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1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5970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Talk Track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You’ve seen how this capability works, how it solves real problems, and how other corporates are already benefiting.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Now it’s your turn to take it forward, with tools and support from SAP Taulia. We can provide co-branded materials to help you tell the story in your own brand. We’re also ready to join you in a client conversation and help tailor the message to their environment.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And most importantly, this is a strategic opportunity to bring your clients something they actually want. That’s embedded, automated, SAP-native payments.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Let’s partner to make that happen.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Thank you for listening.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10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4576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</a:rPr>
              <a:t>Talk Track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Welcome, and thanks for being here. Today we’re going to talk about how to make virtual card payments work smarter, not harder, for your business.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SAP-embedded virtual cards is a unified solution that embeds directly into SAP. It gives you two flexible options for automating payments, improving control, and unlocking value. Without changing platforms or adding IT burden.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Because it’s issued by us, your trusted banking partner, you can stay in control of your payment terms, liquidity strategy, and supplier experience, all from inside SAP.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1668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Talk Track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Even with SAP running your procurement and AP, card payments often get handled somewhere else. And that’s where problems start.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You’ve got disconnected tools, teams re-entering the same data, and delays that frustrate both buyers and suppliers.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IT ends up doing heavy lifting just to make things work. And adoption is low because suppliers don’t want the hassle.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So instead of speeding things up, most virtual card programs end up creating more work and delivering less value.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That’s why SAP’s embedded approach is different. It fits right into the way you already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5438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Talk Track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So what’s the better way?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SAP-embedded virtual cards are different because they’re integrated directly into your existing SAP landscape. That means no extra platforms, no middleware, and no duplicated processes.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There are two models: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 dirty="0">
                <a:solidFill>
                  <a:schemeClr val="dk1"/>
                </a:solidFill>
              </a:rPr>
              <a:t>Pay on Invoice</a:t>
            </a:r>
            <a:r>
              <a:rPr lang="en-GB" dirty="0">
                <a:solidFill>
                  <a:schemeClr val="dk1"/>
                </a:solidFill>
              </a:rPr>
              <a:t>, where virtual cards are issued automatically after invoice approval. This is ideal for high-volume AP flows.</a:t>
            </a:r>
            <a:br>
              <a:rPr lang="en-GB" dirty="0">
                <a:solidFill>
                  <a:schemeClr val="dk1"/>
                </a:solidFill>
              </a:rPr>
            </a:br>
            <a:endParaRPr lang="en-GB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 dirty="0">
                <a:solidFill>
                  <a:schemeClr val="dk1"/>
                </a:solidFill>
              </a:rPr>
              <a:t>Pay on PO</a:t>
            </a:r>
            <a:r>
              <a:rPr lang="en-GB" dirty="0">
                <a:solidFill>
                  <a:schemeClr val="dk1"/>
                </a:solidFill>
              </a:rPr>
              <a:t>, which lets buyers issue cards at the point of requisition approval. This is perfect for one-time vendors, urgent purchases, or pay-at-purchase spend.</a:t>
            </a:r>
            <a:br>
              <a:rPr lang="en-GB" dirty="0">
                <a:solidFill>
                  <a:schemeClr val="dk1"/>
                </a:solidFill>
              </a:rPr>
            </a:b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Both models are fully automated, fully reconciled in SAP, and issued through</a:t>
            </a:r>
            <a:r>
              <a:rPr lang="en-GB" b="1" dirty="0">
                <a:solidFill>
                  <a:schemeClr val="dk1"/>
                </a:solidFill>
              </a:rPr>
              <a:t> [Bank name].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So you keep your existing relationships, while making payments faster, smarter, and more controlled.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4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5971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69D1A-A595-0394-56ED-65F7FA57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9962D-8FC6-A7AB-447B-A5EB1F771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58C27E-E9F1-265B-0F95-824F286D1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</a:rPr>
              <a:t>Talk Track</a:t>
            </a: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This is the first model: </a:t>
            </a:r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SAP Taulia ERP-embedded virtual cards</a:t>
            </a:r>
            <a:r>
              <a:rPr lang="en-US" b="0" i="0" dirty="0">
                <a:solidFill>
                  <a:schemeClr val="tx1"/>
                </a:solidFill>
                <a:effectLst/>
                <a:latin typeface="Times"/>
              </a:rPr>
              <a:t>, </a:t>
            </a:r>
            <a:r>
              <a:rPr lang="en-GB" dirty="0">
                <a:solidFill>
                  <a:schemeClr val="dk1"/>
                </a:solidFill>
              </a:rPr>
              <a:t>or </a:t>
            </a:r>
            <a:r>
              <a:rPr lang="en-GB" sz="1400" b="0" i="0" kern="1200" dirty="0">
                <a:solidFill>
                  <a:schemeClr val="tx1"/>
                </a:solidFill>
                <a:effectLst/>
                <a:latin typeface="72 Brand" panose="020B0504030603020204" pitchFamily="34" charset="0"/>
                <a:ea typeface="+mn-ea"/>
                <a:cs typeface="+mn-cs"/>
              </a:rPr>
              <a:t>Pay-on-Invoice embedded cards.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It’s designed for finance and AP teams running high volumes of supplier payments inside SAP ERP.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Once an invoice is approved, the system automatically issues a virtual card, without any extra clicks or manual processing. Reconciliation happens in real time within SAP ECC or S/4HANA, so your books stay clean and up to date.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The results speak for themselves: organizations save thousands of hours a year on manual effort, unlock up to $300K in operational savings, increase supplier onboarding by 2-3x above the industry average, and save up to $300k on integration setup.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This is true touchless automation, and it’s already live in the tools you’re using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60800-DEAA-C923-5B5F-39201DF05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5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2726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</a:rPr>
              <a:t>Talk Track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This is the second model: SAP Taulia Embedded Virtual Cards, or </a:t>
            </a:r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Pay-on-PO embedded cards.</a:t>
            </a: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These cards are purpose-built for procurement-led spend. Think things like spot buys, urgent orders, or one-time vendors that need to be paid quickly.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Buyers can issue a virtual card at requisition approval in SAP Ariba Buying. There’s no need to onboard the supplier or update the vendor master, and no risk of going around your procurement process.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Because these cards are embedded in the SAP Ariba workflow, everything stays compliant, fast, and trackable.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SAP Taulia’s supplier intelligence engine identifies more </a:t>
            </a:r>
            <a:r>
              <a:rPr lang="en-GB" dirty="0" err="1">
                <a:solidFill>
                  <a:schemeClr val="dk1"/>
                </a:solidFill>
              </a:rPr>
              <a:t>cardable</a:t>
            </a:r>
            <a:r>
              <a:rPr lang="en-GB" dirty="0">
                <a:solidFill>
                  <a:schemeClr val="dk1"/>
                </a:solidFill>
              </a:rPr>
              <a:t> spend, especially in ad-hoc and tail spend scenarios. That means more spend captured on card, more rebates, and faster </a:t>
            </a:r>
            <a:r>
              <a:rPr lang="en-GB" dirty="0" err="1">
                <a:solidFill>
                  <a:schemeClr val="dk1"/>
                </a:solidFill>
              </a:rPr>
              <a:t>fulfillment</a:t>
            </a:r>
            <a:r>
              <a:rPr lang="en-GB" dirty="0">
                <a:solidFill>
                  <a:schemeClr val="dk1"/>
                </a:solidFill>
              </a:rPr>
              <a:t> when it counts.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And in terms of the benefits of switching to embedded virtual cards? </a:t>
            </a: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 dirty="0">
                <a:solidFill>
                  <a:srgbClr val="6D1900"/>
                </a:solidFill>
                <a:latin typeface="72 Brand" panose="020B0504030603020204" pitchFamily="34" charset="0"/>
                <a:ea typeface="+mn-ea"/>
                <a:cs typeface="+mn-cs"/>
              </a:rPr>
              <a:t>Organizations can save $500-700 per supplier in onboarding costs.</a:t>
            </a:r>
            <a:endParaRPr lang="en-GB" sz="1400" b="0" i="0" kern="1200" baseline="30000" dirty="0">
              <a:solidFill>
                <a:srgbClr val="6D1900"/>
              </a:solidFill>
              <a:latin typeface="72 Brand" panose="020B0504030603020204" pitchFamily="34" charset="0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 dirty="0">
                <a:solidFill>
                  <a:srgbClr val="6D1900"/>
                </a:solidFill>
                <a:latin typeface="72 Brand" panose="020B0504030603020204" pitchFamily="34" charset="0"/>
                <a:ea typeface="+mn-ea"/>
                <a:cs typeface="+mn-cs"/>
              </a:rPr>
              <a:t>They can earn an average rebate through their issuer of $9.52M.</a:t>
            </a: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 dirty="0">
                <a:solidFill>
                  <a:srgbClr val="6D1900"/>
                </a:solidFill>
                <a:latin typeface="72 Brand" panose="020B0504030603020204" pitchFamily="34" charset="0"/>
                <a:ea typeface="+mn-ea"/>
                <a:cs typeface="+mn-cs"/>
              </a:rPr>
              <a:t>And they can save $500,000–$5M for every 100,000 invoices they process.</a:t>
            </a:r>
            <a:endParaRPr lang="en-GB" sz="1400" b="0" i="0" kern="1200" baseline="30000" dirty="0">
              <a:solidFill>
                <a:srgbClr val="6D1900"/>
              </a:solidFill>
              <a:latin typeface="72 Brand" panose="020B0504030603020204" pitchFamily="34" charset="0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0" i="0" kern="1200" dirty="0">
              <a:solidFill>
                <a:srgbClr val="6D1900"/>
              </a:solidFill>
              <a:latin typeface="72 Brand" panose="020B0504030603020204" pitchFamily="34" charset="0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0" i="0" kern="1200" baseline="30000" dirty="0">
              <a:solidFill>
                <a:srgbClr val="6D1900"/>
              </a:solidFill>
              <a:latin typeface="72 Brand" panose="020B0504030603020204" pitchFamily="34" charset="0"/>
              <a:ea typeface="+mn-ea"/>
              <a:cs typeface="+mn-c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6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9376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/>
              <a:t>Talk Track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SAP’s embedded virtual cards are integrated directly inside the SAP systems your teams already use.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For Pay on Invoice, that’s SAP ECC and S/4HANA. For Pay on PO, it’s SAP Ariba Buying and the SAP Business Network.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And because they’re native, everything flows automatically, which means: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/>
              <a:t>No extra platforms or logins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/>
              <a:t>No middleware or bolt-on tools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/>
              <a:t>One-time supplier setup, if needed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/>
              <a:t>Real-time reconciliation inside your ERP</a:t>
            </a:r>
            <a:br>
              <a:rPr lang="en-GB" dirty="0"/>
            </a:br>
            <a:endParaRPr lang="en-GB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This is what makes embedded virtual cards though SAP scalable. It’s why leading global businesses like Pfizer, Indorama, and Visy are already using them to simplify payments and increase adoption.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7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168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Talk Track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Let’s map this to your teams’ real-world challenges.</a:t>
            </a: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GB" dirty="0">
              <a:solidFill>
                <a:schemeClr val="dk1"/>
              </a:solidFill>
            </a:endParaRP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For Finance and Treasury, this is about cash flow, risk, and control. With SAP-embedded virtual cards, you can pay later while your suppliers get paid faster. You reduce fraud risk through single-use cards with built-in controls, and you save </a:t>
            </a:r>
            <a:r>
              <a:rPr lang="en-GB" sz="1400" dirty="0">
                <a:solidFill>
                  <a:srgbClr val="1C0C6E"/>
                </a:solidFill>
              </a:rPr>
              <a:t>$500-700 in onboarding costs per supplier</a:t>
            </a:r>
            <a:endParaRPr lang="en-GB" sz="1400" baseline="30000" dirty="0">
              <a:solidFill>
                <a:srgbClr val="1C0C6E"/>
              </a:solidFill>
            </a:endParaRP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GB" dirty="0">
              <a:solidFill>
                <a:schemeClr val="dk1"/>
              </a:solidFill>
            </a:endParaRPr>
          </a:p>
          <a:p>
            <a:pPr marL="0" marR="0" lvl="0" indent="0" algn="l" defTabSz="1088776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For Procurement, speed and compliance are complex to manage together, especially for spot buys or urgent needs. SAP’s </a:t>
            </a:r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Pay-on-PO embedded cards </a:t>
            </a:r>
            <a:r>
              <a:rPr lang="en-GB" dirty="0">
                <a:solidFill>
                  <a:schemeClr val="dk1"/>
                </a:solidFill>
              </a:rPr>
              <a:t>let you issue payments during requisition without needing vendor onboarding. That means buyers can move fast without going around process.</a:t>
            </a:r>
            <a:r>
              <a:rPr lang="en-GB" sz="1400" b="1" i="0" kern="1200" dirty="0">
                <a:solidFill>
                  <a:srgbClr val="6D1900"/>
                </a:solidFill>
                <a:latin typeface="72 Brand" panose="020B0504030603020204" pitchFamily="34" charset="0"/>
                <a:ea typeface="+mn-ea"/>
                <a:cs typeface="+mn-cs"/>
              </a:rPr>
              <a:t> </a:t>
            </a:r>
            <a:r>
              <a:rPr lang="en-GB" sz="1400" b="0" i="0" kern="1200" dirty="0">
                <a:solidFill>
                  <a:srgbClr val="6D1900"/>
                </a:solidFill>
                <a:latin typeface="72 Brand" panose="020B0504030603020204" pitchFamily="34" charset="0"/>
                <a:ea typeface="+mn-ea"/>
                <a:cs typeface="+mn-cs"/>
              </a:rPr>
              <a:t>Switching to </a:t>
            </a:r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Pay-on-PO embedded cards </a:t>
            </a:r>
            <a:r>
              <a:rPr lang="en-GB" sz="1400" b="0" i="0" kern="1200" dirty="0">
                <a:solidFill>
                  <a:srgbClr val="6D1900"/>
                </a:solidFill>
                <a:latin typeface="72 Brand" panose="020B0504030603020204" pitchFamily="34" charset="0"/>
                <a:ea typeface="+mn-ea"/>
                <a:cs typeface="+mn-cs"/>
              </a:rPr>
              <a:t>can also help you save $500,000–$5M for every 100,000 invoices you process.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For IT, the benefit is huge. There’s no middleware or custom builds. SAP-embedded virtual cards installs as a plug-and-play add-on, which eliminates months of integration effort and saves up to $300K in IT costs each year. That means fewer systems, faster deployment, and stronger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8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5204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Talk Track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Let’s talk about what makes this approach truly different.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Traditional virtual card solutions tend to sit outside your core systems, which only creates added friction in your workflows.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You need custom integrations just to get the data flowing. Your teams have to re-enter information manually. Reconciliation often means stitching together reports across systems that don’t speak to each other.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Suppliers feel the pain too. They’re sent to portals, have to register in separate platforms, or wait for onboarding that slows everything down.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All of that complexity adds cost and slows down adoption. Plus, it makes it harder to scale.</a:t>
            </a:r>
            <a:endParaRPr lang="en-GB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SAP-embedded </a:t>
            </a:r>
            <a:r>
              <a:rPr lang="en-GB" sz="1400" b="0" i="0" kern="1200" dirty="0">
                <a:solidFill>
                  <a:schemeClr val="tx1"/>
                </a:solidFill>
                <a:effectLst/>
                <a:latin typeface="72 Brand" panose="020B0504030603020204" pitchFamily="34" charset="0"/>
                <a:ea typeface="+mn-ea"/>
                <a:cs typeface="+mn-cs"/>
              </a:rPr>
              <a:t>virtual cards are </a:t>
            </a:r>
            <a:r>
              <a:rPr lang="en-GB" dirty="0"/>
              <a:t>the opposite. They’re embedded. That means: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/>
              <a:t>Payments happen natively inside SAP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/>
              <a:t>Reconciliation happens automatically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/>
              <a:t>Suppliers get paid faster without jumping through hoops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/>
              <a:t>IT doesn’t have to spend months integrating systems together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/>
              <a:t>Higher supplier adoption because it fits seamlessly into how your teams and suppliers already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9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7333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unning in front of a yellow wall&#10;&#10;AI-generated content may be incorrect.">
            <a:extLst>
              <a:ext uri="{FF2B5EF4-FFF2-40B4-BE49-F238E27FC236}">
                <a16:creationId xmlns:a16="http://schemas.microsoft.com/office/drawing/2014/main" id="{F537BF94-F27B-E825-E44E-BB3BFA654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13" b="2568"/>
          <a:stretch>
            <a:fillRect/>
          </a:stretch>
        </p:blipFill>
        <p:spPr>
          <a:xfrm>
            <a:off x="355599" y="360362"/>
            <a:ext cx="11476800" cy="6133660"/>
          </a:xfrm>
          <a:prstGeom prst="rect">
            <a:avLst/>
          </a:prstGeom>
        </p:spPr>
      </p:pic>
      <p:pic>
        <p:nvPicPr>
          <p:cNvPr id="11" name="LogoBlue-Dynamic">
            <a:extLst>
              <a:ext uri="{FF2B5EF4-FFF2-40B4-BE49-F238E27FC236}">
                <a16:creationId xmlns:a16="http://schemas.microsoft.com/office/drawing/2014/main" id="{D5CD7719-3EA0-8A0C-AB08-0D4AD7146A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4983" y="5873493"/>
            <a:ext cx="1581428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  <p15:guide id="2" orient="horz" pos="1836" userDrawn="1">
          <p15:clr>
            <a:srgbClr val="FBAE40"/>
          </p15:clr>
        </p15:guide>
        <p15:guide id="5" orient="horz" pos="3125" userDrawn="1">
          <p15:clr>
            <a:srgbClr val="FBAE40"/>
          </p15:clr>
        </p15:guide>
        <p15:guide id="8" pos="742" userDrawn="1">
          <p15:clr>
            <a:srgbClr val="FBAE40"/>
          </p15:clr>
        </p15:guide>
        <p15:guide id="9" pos="834" userDrawn="1">
          <p15:clr>
            <a:srgbClr val="FBAE40"/>
          </p15:clr>
        </p15:guide>
        <p15:guide id="10" pos="1353" userDrawn="1">
          <p15:clr>
            <a:srgbClr val="FBAE40"/>
          </p15:clr>
        </p15:guide>
        <p15:guide id="11" pos="1444" userDrawn="1">
          <p15:clr>
            <a:srgbClr val="FBAE40"/>
          </p15:clr>
        </p15:guide>
        <p15:guide id="12" pos="1963" userDrawn="1">
          <p15:clr>
            <a:srgbClr val="FBAE40"/>
          </p15:clr>
        </p15:guide>
        <p15:guide id="13" pos="2049" userDrawn="1">
          <p15:clr>
            <a:srgbClr val="FBAE40"/>
          </p15:clr>
        </p15:guide>
        <p15:guide id="14" pos="2573" userDrawn="1">
          <p15:clr>
            <a:srgbClr val="FBAE40"/>
          </p15:clr>
        </p15:guide>
        <p15:guide id="15" pos="2665" userDrawn="1">
          <p15:clr>
            <a:srgbClr val="FBAE40"/>
          </p15:clr>
        </p15:guide>
        <p15:guide id="16" pos="3184" userDrawn="1">
          <p15:clr>
            <a:srgbClr val="FBAE40"/>
          </p15:clr>
        </p15:guide>
        <p15:guide id="17" pos="3273" userDrawn="1">
          <p15:clr>
            <a:srgbClr val="FBAE40"/>
          </p15:clr>
        </p15:guide>
        <p15:guide id="18" pos="3794" userDrawn="1">
          <p15:clr>
            <a:srgbClr val="FBAE40"/>
          </p15:clr>
        </p15:guide>
        <p15:guide id="19" pos="3886" userDrawn="1">
          <p15:clr>
            <a:srgbClr val="FBAE40"/>
          </p15:clr>
        </p15:guide>
        <p15:guide id="20" pos="4405" userDrawn="1">
          <p15:clr>
            <a:srgbClr val="FBAE40"/>
          </p15:clr>
        </p15:guide>
        <p15:guide id="21" pos="4493" userDrawn="1">
          <p15:clr>
            <a:srgbClr val="FBAE40"/>
          </p15:clr>
        </p15:guide>
        <p15:guide id="22" pos="5015" userDrawn="1">
          <p15:clr>
            <a:srgbClr val="FBAE40"/>
          </p15:clr>
        </p15:guide>
        <p15:guide id="23" pos="5104" userDrawn="1">
          <p15:clr>
            <a:srgbClr val="FBAE40"/>
          </p15:clr>
        </p15:guide>
        <p15:guide id="24" pos="5625" userDrawn="1">
          <p15:clr>
            <a:srgbClr val="FBAE40"/>
          </p15:clr>
        </p15:guide>
        <p15:guide id="25" pos="5714" userDrawn="1">
          <p15:clr>
            <a:srgbClr val="FBAE40"/>
          </p15:clr>
        </p15:guide>
        <p15:guide id="26" pos="6236" userDrawn="1">
          <p15:clr>
            <a:srgbClr val="FBAE40"/>
          </p15:clr>
        </p15:guide>
        <p15:guide id="27" pos="6327" userDrawn="1">
          <p15:clr>
            <a:srgbClr val="FBAE40"/>
          </p15:clr>
        </p15:guide>
        <p15:guide id="28" pos="6843" userDrawn="1">
          <p15:clr>
            <a:srgbClr val="FBAE40"/>
          </p15:clr>
        </p15:guide>
        <p15:guide id="29" pos="6935" userDrawn="1">
          <p15:clr>
            <a:srgbClr val="FBAE40"/>
          </p15:clr>
        </p15:guide>
        <p15:guide id="30" pos="7454" userDrawn="1">
          <p15:clr>
            <a:srgbClr val="FBAE40"/>
          </p15:clr>
        </p15:guide>
        <p15:guide id="31" orient="horz" pos="548" userDrawn="1">
          <p15:clr>
            <a:srgbClr val="FBAE40"/>
          </p15:clr>
        </p15:guide>
        <p15:guide id="32" orient="horz" pos="1193" userDrawn="1">
          <p15:clr>
            <a:srgbClr val="FBAE40"/>
          </p15:clr>
        </p15:guide>
        <p15:guide id="33" orient="horz" pos="870" userDrawn="1">
          <p15:clr>
            <a:srgbClr val="FBAE40"/>
          </p15:clr>
        </p15:guide>
        <p15:guide id="34" orient="horz" pos="1514" userDrawn="1">
          <p15:clr>
            <a:srgbClr val="FBAE40"/>
          </p15:clr>
        </p15:guide>
        <p15:guide id="35" orient="horz" pos="2160" userDrawn="1">
          <p15:clr>
            <a:srgbClr val="FBAE40"/>
          </p15:clr>
        </p15:guide>
        <p15:guide id="36" orient="horz" pos="2480" userDrawn="1">
          <p15:clr>
            <a:srgbClr val="FBAE40"/>
          </p15:clr>
        </p15:guide>
        <p15:guide id="37" orient="horz" pos="2803" userDrawn="1">
          <p15:clr>
            <a:srgbClr val="FBAE40"/>
          </p15:clr>
        </p15:guide>
        <p15:guide id="38" orient="horz" pos="3446" userDrawn="1">
          <p15:clr>
            <a:srgbClr val="FBAE40"/>
          </p15:clr>
        </p15:guide>
        <p15:guide id="39" orient="horz" pos="3769" userDrawn="1">
          <p15:clr>
            <a:srgbClr val="FBAE40"/>
          </p15:clr>
        </p15:guide>
        <p15:guide id="40" orient="horz" pos="4091" userDrawn="1">
          <p15:clr>
            <a:srgbClr val="FBAE40"/>
          </p15:clr>
        </p15:guide>
        <p15:guide id="41" orient="horz" pos="22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E19B5-C953-73D5-75DF-697ABA5A8C6E}"/>
              </a:ext>
            </a:extLst>
          </p:cNvPr>
          <p:cNvSpPr/>
          <p:nvPr userDrawn="1"/>
        </p:nvSpPr>
        <p:spPr bwMode="gray">
          <a:xfrm>
            <a:off x="355599" y="360363"/>
            <a:ext cx="11477625" cy="6134100"/>
          </a:xfrm>
          <a:prstGeom prst="rect">
            <a:avLst/>
          </a:prstGeom>
          <a:solidFill>
            <a:srgbClr val="C3FCEE"/>
          </a:solidFill>
          <a:ln w="1270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636B1-2CA9-B718-10BD-E21AAA9E4E3B}"/>
              </a:ext>
            </a:extLst>
          </p:cNvPr>
          <p:cNvSpPr txBox="1"/>
          <p:nvPr userDrawn="1"/>
        </p:nvSpPr>
        <p:spPr bwMode="black">
          <a:xfrm>
            <a:off x="11833225" y="6494462"/>
            <a:ext cx="361950" cy="36353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0BDC132A-5C91-4078-9777-31DA19A62E0A}" type="slidenum">
              <a:rPr lang="en-US" sz="1000" b="0" i="0" noProof="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  <p:pic>
        <p:nvPicPr>
          <p:cNvPr id="4" name="Picture 3" descr="A person holding a phone&#10;&#10;AI-generated content may be incorrect.">
            <a:extLst>
              <a:ext uri="{FF2B5EF4-FFF2-40B4-BE49-F238E27FC236}">
                <a16:creationId xmlns:a16="http://schemas.microsoft.com/office/drawing/2014/main" id="{07F96874-E2A5-703F-ABE9-8DAE45FE54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40" b="2540"/>
          <a:stretch>
            <a:fillRect/>
          </a:stretch>
        </p:blipFill>
        <p:spPr>
          <a:xfrm>
            <a:off x="355598" y="360362"/>
            <a:ext cx="11477626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08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  <p15:guide id="2" orient="horz" pos="1836" userDrawn="1">
          <p15:clr>
            <a:srgbClr val="FBAE40"/>
          </p15:clr>
        </p15:guide>
        <p15:guide id="5" orient="horz" pos="3125" userDrawn="1">
          <p15:clr>
            <a:srgbClr val="FBAE40"/>
          </p15:clr>
        </p15:guide>
        <p15:guide id="8" pos="742" userDrawn="1">
          <p15:clr>
            <a:srgbClr val="FBAE40"/>
          </p15:clr>
        </p15:guide>
        <p15:guide id="9" pos="834" userDrawn="1">
          <p15:clr>
            <a:srgbClr val="FBAE40"/>
          </p15:clr>
        </p15:guide>
        <p15:guide id="10" pos="1353" userDrawn="1">
          <p15:clr>
            <a:srgbClr val="FBAE40"/>
          </p15:clr>
        </p15:guide>
        <p15:guide id="11" pos="1444" userDrawn="1">
          <p15:clr>
            <a:srgbClr val="FBAE40"/>
          </p15:clr>
        </p15:guide>
        <p15:guide id="12" pos="1963" userDrawn="1">
          <p15:clr>
            <a:srgbClr val="FBAE40"/>
          </p15:clr>
        </p15:guide>
        <p15:guide id="13" pos="2055" userDrawn="1">
          <p15:clr>
            <a:srgbClr val="FBAE40"/>
          </p15:clr>
        </p15:guide>
        <p15:guide id="14" pos="2573" userDrawn="1">
          <p15:clr>
            <a:srgbClr val="FBAE40"/>
          </p15:clr>
        </p15:guide>
        <p15:guide id="15" pos="2665" userDrawn="1">
          <p15:clr>
            <a:srgbClr val="FBAE40"/>
          </p15:clr>
        </p15:guide>
        <p15:guide id="16" pos="3184" userDrawn="1">
          <p15:clr>
            <a:srgbClr val="FBAE40"/>
          </p15:clr>
        </p15:guide>
        <p15:guide id="17" pos="3273" userDrawn="1">
          <p15:clr>
            <a:srgbClr val="FBAE40"/>
          </p15:clr>
        </p15:guide>
        <p15:guide id="18" pos="3794" userDrawn="1">
          <p15:clr>
            <a:srgbClr val="FBAE40"/>
          </p15:clr>
        </p15:guide>
        <p15:guide id="19" pos="3886" userDrawn="1">
          <p15:clr>
            <a:srgbClr val="FBAE40"/>
          </p15:clr>
        </p15:guide>
        <p15:guide id="20" pos="4405" userDrawn="1">
          <p15:clr>
            <a:srgbClr val="FBAE40"/>
          </p15:clr>
        </p15:guide>
        <p15:guide id="21" pos="4493" userDrawn="1">
          <p15:clr>
            <a:srgbClr val="FBAE40"/>
          </p15:clr>
        </p15:guide>
        <p15:guide id="22" pos="5015" userDrawn="1">
          <p15:clr>
            <a:srgbClr val="FBAE40"/>
          </p15:clr>
        </p15:guide>
        <p15:guide id="23" pos="5104" userDrawn="1">
          <p15:clr>
            <a:srgbClr val="FBAE40"/>
          </p15:clr>
        </p15:guide>
        <p15:guide id="24" pos="5625" userDrawn="1">
          <p15:clr>
            <a:srgbClr val="FBAE40"/>
          </p15:clr>
        </p15:guide>
        <p15:guide id="25" pos="5714" userDrawn="1">
          <p15:clr>
            <a:srgbClr val="FBAE40"/>
          </p15:clr>
        </p15:guide>
        <p15:guide id="26" pos="6236" userDrawn="1">
          <p15:clr>
            <a:srgbClr val="FBAE40"/>
          </p15:clr>
        </p15:guide>
        <p15:guide id="27" pos="6327" userDrawn="1">
          <p15:clr>
            <a:srgbClr val="FBAE40"/>
          </p15:clr>
        </p15:guide>
        <p15:guide id="28" pos="6843" userDrawn="1">
          <p15:clr>
            <a:srgbClr val="FBAE40"/>
          </p15:clr>
        </p15:guide>
        <p15:guide id="29" pos="6935" userDrawn="1">
          <p15:clr>
            <a:srgbClr val="FBAE40"/>
          </p15:clr>
        </p15:guide>
        <p15:guide id="30" pos="7454" userDrawn="1">
          <p15:clr>
            <a:srgbClr val="FBAE40"/>
          </p15:clr>
        </p15:guide>
        <p15:guide id="31" orient="horz" pos="548" userDrawn="1">
          <p15:clr>
            <a:srgbClr val="FBAE40"/>
          </p15:clr>
        </p15:guide>
        <p15:guide id="32" orient="horz" pos="1193" userDrawn="1">
          <p15:clr>
            <a:srgbClr val="FBAE40"/>
          </p15:clr>
        </p15:guide>
        <p15:guide id="33" orient="horz" pos="870" userDrawn="1">
          <p15:clr>
            <a:srgbClr val="FBAE40"/>
          </p15:clr>
        </p15:guide>
        <p15:guide id="34" orient="horz" pos="1514" userDrawn="1">
          <p15:clr>
            <a:srgbClr val="FBAE40"/>
          </p15:clr>
        </p15:guide>
        <p15:guide id="35" orient="horz" pos="2159" userDrawn="1">
          <p15:clr>
            <a:srgbClr val="FBAE40"/>
          </p15:clr>
        </p15:guide>
        <p15:guide id="36" orient="horz" pos="2480" userDrawn="1">
          <p15:clr>
            <a:srgbClr val="FBAE40"/>
          </p15:clr>
        </p15:guide>
        <p15:guide id="37" orient="horz" pos="2803" userDrawn="1">
          <p15:clr>
            <a:srgbClr val="FBAE40"/>
          </p15:clr>
        </p15:guide>
        <p15:guide id="38" orient="horz" pos="3446" userDrawn="1">
          <p15:clr>
            <a:srgbClr val="FBAE40"/>
          </p15:clr>
        </p15:guide>
        <p15:guide id="39" orient="horz" pos="3769" userDrawn="1">
          <p15:clr>
            <a:srgbClr val="FBAE40"/>
          </p15:clr>
        </p15:guide>
        <p15:guide id="40" orient="horz" pos="4091" userDrawn="1">
          <p15:clr>
            <a:srgbClr val="FBAE40"/>
          </p15:clr>
        </p15:guide>
        <p15:guide id="41" orient="horz" pos="22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E19B5-C953-73D5-75DF-697ABA5A8C6E}"/>
              </a:ext>
            </a:extLst>
          </p:cNvPr>
          <p:cNvSpPr/>
          <p:nvPr userDrawn="1"/>
        </p:nvSpPr>
        <p:spPr bwMode="gray">
          <a:xfrm>
            <a:off x="347723" y="360363"/>
            <a:ext cx="11485502" cy="6134100"/>
          </a:xfrm>
          <a:prstGeom prst="rect">
            <a:avLst/>
          </a:prstGeom>
          <a:solidFill>
            <a:srgbClr val="EAECEE"/>
          </a:solidFill>
          <a:ln w="1270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636B1-2CA9-B718-10BD-E21AAA9E4E3B}"/>
              </a:ext>
            </a:extLst>
          </p:cNvPr>
          <p:cNvSpPr txBox="1"/>
          <p:nvPr userDrawn="1"/>
        </p:nvSpPr>
        <p:spPr bwMode="black">
          <a:xfrm>
            <a:off x="11833225" y="6494462"/>
            <a:ext cx="361950" cy="36353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0BDC132A-5C91-4078-9777-31DA19A62E0A}" type="slidenum">
              <a:rPr lang="en-US" sz="1000" b="0" i="0" noProof="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7B3DE-BC16-27EE-2D5D-76AAE589A4CF}"/>
              </a:ext>
            </a:extLst>
          </p:cNvPr>
          <p:cNvSpPr/>
          <p:nvPr userDrawn="1"/>
        </p:nvSpPr>
        <p:spPr bwMode="gray">
          <a:xfrm>
            <a:off x="355600" y="6386464"/>
            <a:ext cx="11477625" cy="108000"/>
          </a:xfrm>
          <a:prstGeom prst="rect">
            <a:avLst/>
          </a:prstGeom>
          <a:solidFill>
            <a:srgbClr val="2CE0BF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44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  <p15:guide id="2" orient="horz" pos="1836" userDrawn="1">
          <p15:clr>
            <a:srgbClr val="FBAE40"/>
          </p15:clr>
        </p15:guide>
        <p15:guide id="5" orient="horz" pos="3125" userDrawn="1">
          <p15:clr>
            <a:srgbClr val="FBAE40"/>
          </p15:clr>
        </p15:guide>
        <p15:guide id="8" pos="742" userDrawn="1">
          <p15:clr>
            <a:srgbClr val="FBAE40"/>
          </p15:clr>
        </p15:guide>
        <p15:guide id="9" pos="834" userDrawn="1">
          <p15:clr>
            <a:srgbClr val="FBAE40"/>
          </p15:clr>
        </p15:guide>
        <p15:guide id="10" pos="1353" userDrawn="1">
          <p15:clr>
            <a:srgbClr val="FBAE40"/>
          </p15:clr>
        </p15:guide>
        <p15:guide id="11" pos="1444" userDrawn="1">
          <p15:clr>
            <a:srgbClr val="FBAE40"/>
          </p15:clr>
        </p15:guide>
        <p15:guide id="12" pos="1963" userDrawn="1">
          <p15:clr>
            <a:srgbClr val="FBAE40"/>
          </p15:clr>
        </p15:guide>
        <p15:guide id="13" pos="2055" userDrawn="1">
          <p15:clr>
            <a:srgbClr val="FBAE40"/>
          </p15:clr>
        </p15:guide>
        <p15:guide id="14" pos="2573" userDrawn="1">
          <p15:clr>
            <a:srgbClr val="FBAE40"/>
          </p15:clr>
        </p15:guide>
        <p15:guide id="15" pos="2665" userDrawn="1">
          <p15:clr>
            <a:srgbClr val="FBAE40"/>
          </p15:clr>
        </p15:guide>
        <p15:guide id="16" pos="3184" userDrawn="1">
          <p15:clr>
            <a:srgbClr val="FBAE40"/>
          </p15:clr>
        </p15:guide>
        <p15:guide id="17" pos="3273" userDrawn="1">
          <p15:clr>
            <a:srgbClr val="FBAE40"/>
          </p15:clr>
        </p15:guide>
        <p15:guide id="18" pos="3794" userDrawn="1">
          <p15:clr>
            <a:srgbClr val="FBAE40"/>
          </p15:clr>
        </p15:guide>
        <p15:guide id="19" pos="3886" userDrawn="1">
          <p15:clr>
            <a:srgbClr val="FBAE40"/>
          </p15:clr>
        </p15:guide>
        <p15:guide id="20" pos="4405" userDrawn="1">
          <p15:clr>
            <a:srgbClr val="FBAE40"/>
          </p15:clr>
        </p15:guide>
        <p15:guide id="21" pos="4493" userDrawn="1">
          <p15:clr>
            <a:srgbClr val="FBAE40"/>
          </p15:clr>
        </p15:guide>
        <p15:guide id="22" pos="5015" userDrawn="1">
          <p15:clr>
            <a:srgbClr val="FBAE40"/>
          </p15:clr>
        </p15:guide>
        <p15:guide id="23" pos="5104" userDrawn="1">
          <p15:clr>
            <a:srgbClr val="FBAE40"/>
          </p15:clr>
        </p15:guide>
        <p15:guide id="24" pos="5625" userDrawn="1">
          <p15:clr>
            <a:srgbClr val="FBAE40"/>
          </p15:clr>
        </p15:guide>
        <p15:guide id="25" pos="5714" userDrawn="1">
          <p15:clr>
            <a:srgbClr val="FBAE40"/>
          </p15:clr>
        </p15:guide>
        <p15:guide id="26" pos="6236" userDrawn="1">
          <p15:clr>
            <a:srgbClr val="FBAE40"/>
          </p15:clr>
        </p15:guide>
        <p15:guide id="27" pos="6327" userDrawn="1">
          <p15:clr>
            <a:srgbClr val="FBAE40"/>
          </p15:clr>
        </p15:guide>
        <p15:guide id="28" pos="6843" userDrawn="1">
          <p15:clr>
            <a:srgbClr val="FBAE40"/>
          </p15:clr>
        </p15:guide>
        <p15:guide id="29" pos="6935" userDrawn="1">
          <p15:clr>
            <a:srgbClr val="FBAE40"/>
          </p15:clr>
        </p15:guide>
        <p15:guide id="30" pos="7454" userDrawn="1">
          <p15:clr>
            <a:srgbClr val="FBAE40"/>
          </p15:clr>
        </p15:guide>
        <p15:guide id="31" orient="horz" pos="548" userDrawn="1">
          <p15:clr>
            <a:srgbClr val="FBAE40"/>
          </p15:clr>
        </p15:guide>
        <p15:guide id="32" orient="horz" pos="1193" userDrawn="1">
          <p15:clr>
            <a:srgbClr val="FBAE40"/>
          </p15:clr>
        </p15:guide>
        <p15:guide id="33" orient="horz" pos="870" userDrawn="1">
          <p15:clr>
            <a:srgbClr val="FBAE40"/>
          </p15:clr>
        </p15:guide>
        <p15:guide id="34" orient="horz" pos="1514" userDrawn="1">
          <p15:clr>
            <a:srgbClr val="FBAE40"/>
          </p15:clr>
        </p15:guide>
        <p15:guide id="35" orient="horz" pos="2159" userDrawn="1">
          <p15:clr>
            <a:srgbClr val="FBAE40"/>
          </p15:clr>
        </p15:guide>
        <p15:guide id="36" orient="horz" pos="2480" userDrawn="1">
          <p15:clr>
            <a:srgbClr val="FBAE40"/>
          </p15:clr>
        </p15:guide>
        <p15:guide id="37" orient="horz" pos="2803" userDrawn="1">
          <p15:clr>
            <a:srgbClr val="FBAE40"/>
          </p15:clr>
        </p15:guide>
        <p15:guide id="38" orient="horz" pos="3446" userDrawn="1">
          <p15:clr>
            <a:srgbClr val="FBAE40"/>
          </p15:clr>
        </p15:guide>
        <p15:guide id="39" orient="horz" pos="3769" userDrawn="1">
          <p15:clr>
            <a:srgbClr val="FBAE40"/>
          </p15:clr>
        </p15:guide>
        <p15:guide id="40" orient="horz" pos="4091" userDrawn="1">
          <p15:clr>
            <a:srgbClr val="FBAE40"/>
          </p15:clr>
        </p15:guide>
        <p15:guide id="41" orient="horz" pos="2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E19B5-C953-73D5-75DF-697ABA5A8C6E}"/>
              </a:ext>
            </a:extLst>
          </p:cNvPr>
          <p:cNvSpPr/>
          <p:nvPr userDrawn="1"/>
        </p:nvSpPr>
        <p:spPr bwMode="gray">
          <a:xfrm>
            <a:off x="347723" y="360363"/>
            <a:ext cx="11485502" cy="6134100"/>
          </a:xfrm>
          <a:prstGeom prst="rect">
            <a:avLst/>
          </a:prstGeom>
          <a:solidFill>
            <a:srgbClr val="C3FCEE"/>
          </a:solidFill>
          <a:ln w="1270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636B1-2CA9-B718-10BD-E21AAA9E4E3B}"/>
              </a:ext>
            </a:extLst>
          </p:cNvPr>
          <p:cNvSpPr txBox="1"/>
          <p:nvPr userDrawn="1"/>
        </p:nvSpPr>
        <p:spPr bwMode="black">
          <a:xfrm>
            <a:off x="11833225" y="6494462"/>
            <a:ext cx="361950" cy="36353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0BDC132A-5C91-4078-9777-31DA19A62E0A}" type="slidenum">
              <a:rPr lang="en-US" sz="1000" b="0" i="0" noProof="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7B3DE-BC16-27EE-2D5D-76AAE589A4CF}"/>
              </a:ext>
            </a:extLst>
          </p:cNvPr>
          <p:cNvSpPr/>
          <p:nvPr userDrawn="1"/>
        </p:nvSpPr>
        <p:spPr bwMode="gray">
          <a:xfrm>
            <a:off x="355600" y="6386464"/>
            <a:ext cx="11477625" cy="108000"/>
          </a:xfrm>
          <a:prstGeom prst="rect">
            <a:avLst/>
          </a:prstGeom>
          <a:solidFill>
            <a:srgbClr val="2CE0BF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053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24">
          <p15:clr>
            <a:srgbClr val="FBAE40"/>
          </p15:clr>
        </p15:guide>
        <p15:guide id="2" orient="horz" pos="1836">
          <p15:clr>
            <a:srgbClr val="FBAE40"/>
          </p15:clr>
        </p15:guide>
        <p15:guide id="5" orient="horz" pos="3125">
          <p15:clr>
            <a:srgbClr val="FBAE40"/>
          </p15:clr>
        </p15:guide>
        <p15:guide id="8" pos="742">
          <p15:clr>
            <a:srgbClr val="FBAE40"/>
          </p15:clr>
        </p15:guide>
        <p15:guide id="9" pos="834">
          <p15:clr>
            <a:srgbClr val="FBAE40"/>
          </p15:clr>
        </p15:guide>
        <p15:guide id="10" pos="1353">
          <p15:clr>
            <a:srgbClr val="FBAE40"/>
          </p15:clr>
        </p15:guide>
        <p15:guide id="11" pos="1444">
          <p15:clr>
            <a:srgbClr val="FBAE40"/>
          </p15:clr>
        </p15:guide>
        <p15:guide id="12" pos="1963">
          <p15:clr>
            <a:srgbClr val="FBAE40"/>
          </p15:clr>
        </p15:guide>
        <p15:guide id="13" pos="2055">
          <p15:clr>
            <a:srgbClr val="FBAE40"/>
          </p15:clr>
        </p15:guide>
        <p15:guide id="14" pos="2573">
          <p15:clr>
            <a:srgbClr val="FBAE40"/>
          </p15:clr>
        </p15:guide>
        <p15:guide id="15" pos="2665">
          <p15:clr>
            <a:srgbClr val="FBAE40"/>
          </p15:clr>
        </p15:guide>
        <p15:guide id="16" pos="3184">
          <p15:clr>
            <a:srgbClr val="FBAE40"/>
          </p15:clr>
        </p15:guide>
        <p15:guide id="17" pos="3273">
          <p15:clr>
            <a:srgbClr val="FBAE40"/>
          </p15:clr>
        </p15:guide>
        <p15:guide id="18" pos="3794">
          <p15:clr>
            <a:srgbClr val="FBAE40"/>
          </p15:clr>
        </p15:guide>
        <p15:guide id="19" pos="3886">
          <p15:clr>
            <a:srgbClr val="FBAE40"/>
          </p15:clr>
        </p15:guide>
        <p15:guide id="20" pos="4405">
          <p15:clr>
            <a:srgbClr val="FBAE40"/>
          </p15:clr>
        </p15:guide>
        <p15:guide id="21" pos="4493">
          <p15:clr>
            <a:srgbClr val="FBAE40"/>
          </p15:clr>
        </p15:guide>
        <p15:guide id="22" pos="5015">
          <p15:clr>
            <a:srgbClr val="FBAE40"/>
          </p15:clr>
        </p15:guide>
        <p15:guide id="23" pos="5104">
          <p15:clr>
            <a:srgbClr val="FBAE40"/>
          </p15:clr>
        </p15:guide>
        <p15:guide id="24" pos="5625">
          <p15:clr>
            <a:srgbClr val="FBAE40"/>
          </p15:clr>
        </p15:guide>
        <p15:guide id="25" pos="5714">
          <p15:clr>
            <a:srgbClr val="FBAE40"/>
          </p15:clr>
        </p15:guide>
        <p15:guide id="26" pos="6236">
          <p15:clr>
            <a:srgbClr val="FBAE40"/>
          </p15:clr>
        </p15:guide>
        <p15:guide id="27" pos="6327">
          <p15:clr>
            <a:srgbClr val="FBAE40"/>
          </p15:clr>
        </p15:guide>
        <p15:guide id="28" pos="6843">
          <p15:clr>
            <a:srgbClr val="FBAE40"/>
          </p15:clr>
        </p15:guide>
        <p15:guide id="29" pos="6935">
          <p15:clr>
            <a:srgbClr val="FBAE40"/>
          </p15:clr>
        </p15:guide>
        <p15:guide id="30" pos="7454">
          <p15:clr>
            <a:srgbClr val="FBAE40"/>
          </p15:clr>
        </p15:guide>
        <p15:guide id="31" orient="horz" pos="548">
          <p15:clr>
            <a:srgbClr val="FBAE40"/>
          </p15:clr>
        </p15:guide>
        <p15:guide id="32" orient="horz" pos="1193">
          <p15:clr>
            <a:srgbClr val="FBAE40"/>
          </p15:clr>
        </p15:guide>
        <p15:guide id="33" orient="horz" pos="870">
          <p15:clr>
            <a:srgbClr val="FBAE40"/>
          </p15:clr>
        </p15:guide>
        <p15:guide id="34" orient="horz" pos="1514">
          <p15:clr>
            <a:srgbClr val="FBAE40"/>
          </p15:clr>
        </p15:guide>
        <p15:guide id="35" orient="horz" pos="2159">
          <p15:clr>
            <a:srgbClr val="FBAE40"/>
          </p15:clr>
        </p15:guide>
        <p15:guide id="36" orient="horz" pos="2480">
          <p15:clr>
            <a:srgbClr val="FBAE40"/>
          </p15:clr>
        </p15:guide>
        <p15:guide id="37" orient="horz" pos="2803">
          <p15:clr>
            <a:srgbClr val="FBAE40"/>
          </p15:clr>
        </p15:guide>
        <p15:guide id="38" orient="horz" pos="3446">
          <p15:clr>
            <a:srgbClr val="FBAE40"/>
          </p15:clr>
        </p15:guide>
        <p15:guide id="39" orient="horz" pos="3769">
          <p15:clr>
            <a:srgbClr val="FBAE40"/>
          </p15:clr>
        </p15:guide>
        <p15:guide id="40" orient="horz" pos="4091">
          <p15:clr>
            <a:srgbClr val="FBAE40"/>
          </p15:clr>
        </p15:guide>
        <p15:guide id="41" orient="horz" pos="2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E19B5-C953-73D5-75DF-697ABA5A8C6E}"/>
              </a:ext>
            </a:extLst>
          </p:cNvPr>
          <p:cNvSpPr/>
          <p:nvPr userDrawn="1"/>
        </p:nvSpPr>
        <p:spPr bwMode="gray">
          <a:xfrm>
            <a:off x="355599" y="360363"/>
            <a:ext cx="11477625" cy="6134100"/>
          </a:xfrm>
          <a:prstGeom prst="rect">
            <a:avLst/>
          </a:prstGeom>
          <a:solidFill>
            <a:srgbClr val="C3FCEE"/>
          </a:solidFill>
          <a:ln w="1270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636B1-2CA9-B718-10BD-E21AAA9E4E3B}"/>
              </a:ext>
            </a:extLst>
          </p:cNvPr>
          <p:cNvSpPr txBox="1"/>
          <p:nvPr userDrawn="1"/>
        </p:nvSpPr>
        <p:spPr bwMode="black">
          <a:xfrm>
            <a:off x="11833225" y="6494462"/>
            <a:ext cx="361950" cy="36353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0BDC132A-5C91-4078-9777-31DA19A62E0A}" type="slidenum">
              <a:rPr lang="en-US" sz="1000" b="0" i="0" noProof="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96874-E2A5-703F-ABE9-8DAE45FE54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488" r="15930" b="11713"/>
          <a:stretch>
            <a:fillRect/>
          </a:stretch>
        </p:blipFill>
        <p:spPr>
          <a:xfrm>
            <a:off x="355598" y="360362"/>
            <a:ext cx="11477626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3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24">
          <p15:clr>
            <a:srgbClr val="FBAE40"/>
          </p15:clr>
        </p15:guide>
        <p15:guide id="2" orient="horz" pos="1836">
          <p15:clr>
            <a:srgbClr val="FBAE40"/>
          </p15:clr>
        </p15:guide>
        <p15:guide id="5" orient="horz" pos="3125">
          <p15:clr>
            <a:srgbClr val="FBAE40"/>
          </p15:clr>
        </p15:guide>
        <p15:guide id="8" pos="742">
          <p15:clr>
            <a:srgbClr val="FBAE40"/>
          </p15:clr>
        </p15:guide>
        <p15:guide id="9" pos="834">
          <p15:clr>
            <a:srgbClr val="FBAE40"/>
          </p15:clr>
        </p15:guide>
        <p15:guide id="10" pos="1353">
          <p15:clr>
            <a:srgbClr val="FBAE40"/>
          </p15:clr>
        </p15:guide>
        <p15:guide id="11" pos="1444">
          <p15:clr>
            <a:srgbClr val="FBAE40"/>
          </p15:clr>
        </p15:guide>
        <p15:guide id="12" pos="1963">
          <p15:clr>
            <a:srgbClr val="FBAE40"/>
          </p15:clr>
        </p15:guide>
        <p15:guide id="13" pos="2055">
          <p15:clr>
            <a:srgbClr val="FBAE40"/>
          </p15:clr>
        </p15:guide>
        <p15:guide id="14" pos="2573">
          <p15:clr>
            <a:srgbClr val="FBAE40"/>
          </p15:clr>
        </p15:guide>
        <p15:guide id="15" pos="2665">
          <p15:clr>
            <a:srgbClr val="FBAE40"/>
          </p15:clr>
        </p15:guide>
        <p15:guide id="16" pos="3184">
          <p15:clr>
            <a:srgbClr val="FBAE40"/>
          </p15:clr>
        </p15:guide>
        <p15:guide id="17" pos="3273">
          <p15:clr>
            <a:srgbClr val="FBAE40"/>
          </p15:clr>
        </p15:guide>
        <p15:guide id="18" pos="3794">
          <p15:clr>
            <a:srgbClr val="FBAE40"/>
          </p15:clr>
        </p15:guide>
        <p15:guide id="19" pos="3886">
          <p15:clr>
            <a:srgbClr val="FBAE40"/>
          </p15:clr>
        </p15:guide>
        <p15:guide id="20" pos="4405">
          <p15:clr>
            <a:srgbClr val="FBAE40"/>
          </p15:clr>
        </p15:guide>
        <p15:guide id="21" pos="4493">
          <p15:clr>
            <a:srgbClr val="FBAE40"/>
          </p15:clr>
        </p15:guide>
        <p15:guide id="22" pos="5015">
          <p15:clr>
            <a:srgbClr val="FBAE40"/>
          </p15:clr>
        </p15:guide>
        <p15:guide id="23" pos="5104">
          <p15:clr>
            <a:srgbClr val="FBAE40"/>
          </p15:clr>
        </p15:guide>
        <p15:guide id="24" pos="5625">
          <p15:clr>
            <a:srgbClr val="FBAE40"/>
          </p15:clr>
        </p15:guide>
        <p15:guide id="25" pos="5714">
          <p15:clr>
            <a:srgbClr val="FBAE40"/>
          </p15:clr>
        </p15:guide>
        <p15:guide id="26" pos="6236">
          <p15:clr>
            <a:srgbClr val="FBAE40"/>
          </p15:clr>
        </p15:guide>
        <p15:guide id="27" pos="6327">
          <p15:clr>
            <a:srgbClr val="FBAE40"/>
          </p15:clr>
        </p15:guide>
        <p15:guide id="28" pos="6843">
          <p15:clr>
            <a:srgbClr val="FBAE40"/>
          </p15:clr>
        </p15:guide>
        <p15:guide id="29" pos="6935">
          <p15:clr>
            <a:srgbClr val="FBAE40"/>
          </p15:clr>
        </p15:guide>
        <p15:guide id="30" pos="7454">
          <p15:clr>
            <a:srgbClr val="FBAE40"/>
          </p15:clr>
        </p15:guide>
        <p15:guide id="31" orient="horz" pos="548">
          <p15:clr>
            <a:srgbClr val="FBAE40"/>
          </p15:clr>
        </p15:guide>
        <p15:guide id="32" orient="horz" pos="1193">
          <p15:clr>
            <a:srgbClr val="FBAE40"/>
          </p15:clr>
        </p15:guide>
        <p15:guide id="33" orient="horz" pos="870">
          <p15:clr>
            <a:srgbClr val="FBAE40"/>
          </p15:clr>
        </p15:guide>
        <p15:guide id="34" orient="horz" pos="1514">
          <p15:clr>
            <a:srgbClr val="FBAE40"/>
          </p15:clr>
        </p15:guide>
        <p15:guide id="35" orient="horz" pos="2159">
          <p15:clr>
            <a:srgbClr val="FBAE40"/>
          </p15:clr>
        </p15:guide>
        <p15:guide id="36" orient="horz" pos="2480">
          <p15:clr>
            <a:srgbClr val="FBAE40"/>
          </p15:clr>
        </p15:guide>
        <p15:guide id="37" orient="horz" pos="2803">
          <p15:clr>
            <a:srgbClr val="FBAE40"/>
          </p15:clr>
        </p15:guide>
        <p15:guide id="38" orient="horz" pos="3446">
          <p15:clr>
            <a:srgbClr val="FBAE40"/>
          </p15:clr>
        </p15:guide>
        <p15:guide id="39" orient="horz" pos="3769">
          <p15:clr>
            <a:srgbClr val="FBAE40"/>
          </p15:clr>
        </p15:guide>
        <p15:guide id="40" orient="horz" pos="4091">
          <p15:clr>
            <a:srgbClr val="FBAE40"/>
          </p15:clr>
        </p15:guide>
        <p15:guide id="41" orient="horz" pos="2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E19B5-C953-73D5-75DF-697ABA5A8C6E}"/>
              </a:ext>
            </a:extLst>
          </p:cNvPr>
          <p:cNvSpPr/>
          <p:nvPr userDrawn="1"/>
        </p:nvSpPr>
        <p:spPr bwMode="gray">
          <a:xfrm>
            <a:off x="347723" y="360363"/>
            <a:ext cx="11485502" cy="6134100"/>
          </a:xfrm>
          <a:prstGeom prst="rect">
            <a:avLst/>
          </a:prstGeom>
          <a:solidFill>
            <a:srgbClr val="EAECEE"/>
          </a:solidFill>
          <a:ln w="1270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636B1-2CA9-B718-10BD-E21AAA9E4E3B}"/>
              </a:ext>
            </a:extLst>
          </p:cNvPr>
          <p:cNvSpPr txBox="1"/>
          <p:nvPr userDrawn="1"/>
        </p:nvSpPr>
        <p:spPr bwMode="black">
          <a:xfrm>
            <a:off x="11833225" y="6494462"/>
            <a:ext cx="361950" cy="36353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0BDC132A-5C91-4078-9777-31DA19A62E0A}" type="slidenum">
              <a:rPr lang="en-US" sz="1000" b="0" i="0" noProof="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7B3DE-BC16-27EE-2D5D-76AAE589A4CF}"/>
              </a:ext>
            </a:extLst>
          </p:cNvPr>
          <p:cNvSpPr/>
          <p:nvPr userDrawn="1"/>
        </p:nvSpPr>
        <p:spPr bwMode="gray">
          <a:xfrm>
            <a:off x="355600" y="6386464"/>
            <a:ext cx="11477625" cy="108000"/>
          </a:xfrm>
          <a:prstGeom prst="rect">
            <a:avLst/>
          </a:prstGeom>
          <a:solidFill>
            <a:srgbClr val="B894FF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9D1FF"/>
              </a:solidFill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68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24">
          <p15:clr>
            <a:srgbClr val="FBAE40"/>
          </p15:clr>
        </p15:guide>
        <p15:guide id="2" orient="horz" pos="1836">
          <p15:clr>
            <a:srgbClr val="FBAE40"/>
          </p15:clr>
        </p15:guide>
        <p15:guide id="5" orient="horz" pos="3125">
          <p15:clr>
            <a:srgbClr val="FBAE40"/>
          </p15:clr>
        </p15:guide>
        <p15:guide id="8" pos="742">
          <p15:clr>
            <a:srgbClr val="FBAE40"/>
          </p15:clr>
        </p15:guide>
        <p15:guide id="9" pos="834">
          <p15:clr>
            <a:srgbClr val="FBAE40"/>
          </p15:clr>
        </p15:guide>
        <p15:guide id="10" pos="1353">
          <p15:clr>
            <a:srgbClr val="FBAE40"/>
          </p15:clr>
        </p15:guide>
        <p15:guide id="11" pos="1444">
          <p15:clr>
            <a:srgbClr val="FBAE40"/>
          </p15:clr>
        </p15:guide>
        <p15:guide id="12" pos="1963">
          <p15:clr>
            <a:srgbClr val="FBAE40"/>
          </p15:clr>
        </p15:guide>
        <p15:guide id="13" pos="2055">
          <p15:clr>
            <a:srgbClr val="FBAE40"/>
          </p15:clr>
        </p15:guide>
        <p15:guide id="14" pos="2573">
          <p15:clr>
            <a:srgbClr val="FBAE40"/>
          </p15:clr>
        </p15:guide>
        <p15:guide id="15" pos="2665">
          <p15:clr>
            <a:srgbClr val="FBAE40"/>
          </p15:clr>
        </p15:guide>
        <p15:guide id="16" pos="3184">
          <p15:clr>
            <a:srgbClr val="FBAE40"/>
          </p15:clr>
        </p15:guide>
        <p15:guide id="17" pos="3273">
          <p15:clr>
            <a:srgbClr val="FBAE40"/>
          </p15:clr>
        </p15:guide>
        <p15:guide id="18" pos="3794">
          <p15:clr>
            <a:srgbClr val="FBAE40"/>
          </p15:clr>
        </p15:guide>
        <p15:guide id="19" pos="3886">
          <p15:clr>
            <a:srgbClr val="FBAE40"/>
          </p15:clr>
        </p15:guide>
        <p15:guide id="20" pos="4405">
          <p15:clr>
            <a:srgbClr val="FBAE40"/>
          </p15:clr>
        </p15:guide>
        <p15:guide id="21" pos="4493">
          <p15:clr>
            <a:srgbClr val="FBAE40"/>
          </p15:clr>
        </p15:guide>
        <p15:guide id="22" pos="5015">
          <p15:clr>
            <a:srgbClr val="FBAE40"/>
          </p15:clr>
        </p15:guide>
        <p15:guide id="23" pos="5104">
          <p15:clr>
            <a:srgbClr val="FBAE40"/>
          </p15:clr>
        </p15:guide>
        <p15:guide id="24" pos="5625">
          <p15:clr>
            <a:srgbClr val="FBAE40"/>
          </p15:clr>
        </p15:guide>
        <p15:guide id="25" pos="5714">
          <p15:clr>
            <a:srgbClr val="FBAE40"/>
          </p15:clr>
        </p15:guide>
        <p15:guide id="26" pos="6236">
          <p15:clr>
            <a:srgbClr val="FBAE40"/>
          </p15:clr>
        </p15:guide>
        <p15:guide id="27" pos="6327">
          <p15:clr>
            <a:srgbClr val="FBAE40"/>
          </p15:clr>
        </p15:guide>
        <p15:guide id="28" pos="6843">
          <p15:clr>
            <a:srgbClr val="FBAE40"/>
          </p15:clr>
        </p15:guide>
        <p15:guide id="29" pos="6935">
          <p15:clr>
            <a:srgbClr val="FBAE40"/>
          </p15:clr>
        </p15:guide>
        <p15:guide id="30" pos="7454">
          <p15:clr>
            <a:srgbClr val="FBAE40"/>
          </p15:clr>
        </p15:guide>
        <p15:guide id="31" orient="horz" pos="548">
          <p15:clr>
            <a:srgbClr val="FBAE40"/>
          </p15:clr>
        </p15:guide>
        <p15:guide id="32" orient="horz" pos="1193">
          <p15:clr>
            <a:srgbClr val="FBAE40"/>
          </p15:clr>
        </p15:guide>
        <p15:guide id="33" orient="horz" pos="870">
          <p15:clr>
            <a:srgbClr val="FBAE40"/>
          </p15:clr>
        </p15:guide>
        <p15:guide id="34" orient="horz" pos="1514">
          <p15:clr>
            <a:srgbClr val="FBAE40"/>
          </p15:clr>
        </p15:guide>
        <p15:guide id="35" orient="horz" pos="2159">
          <p15:clr>
            <a:srgbClr val="FBAE40"/>
          </p15:clr>
        </p15:guide>
        <p15:guide id="36" orient="horz" pos="2480">
          <p15:clr>
            <a:srgbClr val="FBAE40"/>
          </p15:clr>
        </p15:guide>
        <p15:guide id="37" orient="horz" pos="2803">
          <p15:clr>
            <a:srgbClr val="FBAE40"/>
          </p15:clr>
        </p15:guide>
        <p15:guide id="38" orient="horz" pos="3446">
          <p15:clr>
            <a:srgbClr val="FBAE40"/>
          </p15:clr>
        </p15:guide>
        <p15:guide id="39" orient="horz" pos="3769">
          <p15:clr>
            <a:srgbClr val="FBAE40"/>
          </p15:clr>
        </p15:guide>
        <p15:guide id="40" orient="horz" pos="4091">
          <p15:clr>
            <a:srgbClr val="FBAE40"/>
          </p15:clr>
        </p15:guide>
        <p15:guide id="41" orient="horz" pos="22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E19B5-C953-73D5-75DF-697ABA5A8C6E}"/>
              </a:ext>
            </a:extLst>
          </p:cNvPr>
          <p:cNvSpPr/>
          <p:nvPr userDrawn="1"/>
        </p:nvSpPr>
        <p:spPr bwMode="gray">
          <a:xfrm>
            <a:off x="347723" y="360363"/>
            <a:ext cx="11485502" cy="6134100"/>
          </a:xfrm>
          <a:prstGeom prst="rect">
            <a:avLst/>
          </a:prstGeom>
          <a:solidFill>
            <a:srgbClr val="E2D8FF"/>
          </a:solidFill>
          <a:ln w="1270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636B1-2CA9-B718-10BD-E21AAA9E4E3B}"/>
              </a:ext>
            </a:extLst>
          </p:cNvPr>
          <p:cNvSpPr txBox="1"/>
          <p:nvPr userDrawn="1"/>
        </p:nvSpPr>
        <p:spPr bwMode="black">
          <a:xfrm>
            <a:off x="11833225" y="6494462"/>
            <a:ext cx="361950" cy="36353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0BDC132A-5C91-4078-9777-31DA19A62E0A}" type="slidenum">
              <a:rPr lang="en-US" sz="1000" b="0" i="0" noProof="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7B3DE-BC16-27EE-2D5D-76AAE589A4CF}"/>
              </a:ext>
            </a:extLst>
          </p:cNvPr>
          <p:cNvSpPr/>
          <p:nvPr userDrawn="1"/>
        </p:nvSpPr>
        <p:spPr bwMode="gray">
          <a:xfrm>
            <a:off x="355600" y="6386464"/>
            <a:ext cx="11477625" cy="108000"/>
          </a:xfrm>
          <a:prstGeom prst="rect">
            <a:avLst/>
          </a:prstGeom>
          <a:solidFill>
            <a:srgbClr val="B894FF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9D1FF"/>
              </a:solidFill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672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24">
          <p15:clr>
            <a:srgbClr val="FBAE40"/>
          </p15:clr>
        </p15:guide>
        <p15:guide id="2" orient="horz" pos="1836">
          <p15:clr>
            <a:srgbClr val="FBAE40"/>
          </p15:clr>
        </p15:guide>
        <p15:guide id="5" orient="horz" pos="3125">
          <p15:clr>
            <a:srgbClr val="FBAE40"/>
          </p15:clr>
        </p15:guide>
        <p15:guide id="8" pos="742">
          <p15:clr>
            <a:srgbClr val="FBAE40"/>
          </p15:clr>
        </p15:guide>
        <p15:guide id="9" pos="834">
          <p15:clr>
            <a:srgbClr val="FBAE40"/>
          </p15:clr>
        </p15:guide>
        <p15:guide id="10" pos="1353">
          <p15:clr>
            <a:srgbClr val="FBAE40"/>
          </p15:clr>
        </p15:guide>
        <p15:guide id="11" pos="1444">
          <p15:clr>
            <a:srgbClr val="FBAE40"/>
          </p15:clr>
        </p15:guide>
        <p15:guide id="12" pos="1963">
          <p15:clr>
            <a:srgbClr val="FBAE40"/>
          </p15:clr>
        </p15:guide>
        <p15:guide id="13" pos="2055">
          <p15:clr>
            <a:srgbClr val="FBAE40"/>
          </p15:clr>
        </p15:guide>
        <p15:guide id="14" pos="2573">
          <p15:clr>
            <a:srgbClr val="FBAE40"/>
          </p15:clr>
        </p15:guide>
        <p15:guide id="15" pos="2665">
          <p15:clr>
            <a:srgbClr val="FBAE40"/>
          </p15:clr>
        </p15:guide>
        <p15:guide id="16" pos="3184">
          <p15:clr>
            <a:srgbClr val="FBAE40"/>
          </p15:clr>
        </p15:guide>
        <p15:guide id="17" pos="3273">
          <p15:clr>
            <a:srgbClr val="FBAE40"/>
          </p15:clr>
        </p15:guide>
        <p15:guide id="18" pos="3794">
          <p15:clr>
            <a:srgbClr val="FBAE40"/>
          </p15:clr>
        </p15:guide>
        <p15:guide id="19" pos="3886">
          <p15:clr>
            <a:srgbClr val="FBAE40"/>
          </p15:clr>
        </p15:guide>
        <p15:guide id="20" pos="4405">
          <p15:clr>
            <a:srgbClr val="FBAE40"/>
          </p15:clr>
        </p15:guide>
        <p15:guide id="21" pos="4493">
          <p15:clr>
            <a:srgbClr val="FBAE40"/>
          </p15:clr>
        </p15:guide>
        <p15:guide id="22" pos="5015">
          <p15:clr>
            <a:srgbClr val="FBAE40"/>
          </p15:clr>
        </p15:guide>
        <p15:guide id="23" pos="5104">
          <p15:clr>
            <a:srgbClr val="FBAE40"/>
          </p15:clr>
        </p15:guide>
        <p15:guide id="24" pos="5625">
          <p15:clr>
            <a:srgbClr val="FBAE40"/>
          </p15:clr>
        </p15:guide>
        <p15:guide id="25" pos="5714">
          <p15:clr>
            <a:srgbClr val="FBAE40"/>
          </p15:clr>
        </p15:guide>
        <p15:guide id="26" pos="6236">
          <p15:clr>
            <a:srgbClr val="FBAE40"/>
          </p15:clr>
        </p15:guide>
        <p15:guide id="27" pos="6327">
          <p15:clr>
            <a:srgbClr val="FBAE40"/>
          </p15:clr>
        </p15:guide>
        <p15:guide id="28" pos="6843">
          <p15:clr>
            <a:srgbClr val="FBAE40"/>
          </p15:clr>
        </p15:guide>
        <p15:guide id="29" pos="6935">
          <p15:clr>
            <a:srgbClr val="FBAE40"/>
          </p15:clr>
        </p15:guide>
        <p15:guide id="30" pos="7454">
          <p15:clr>
            <a:srgbClr val="FBAE40"/>
          </p15:clr>
        </p15:guide>
        <p15:guide id="31" orient="horz" pos="548">
          <p15:clr>
            <a:srgbClr val="FBAE40"/>
          </p15:clr>
        </p15:guide>
        <p15:guide id="32" orient="horz" pos="1193">
          <p15:clr>
            <a:srgbClr val="FBAE40"/>
          </p15:clr>
        </p15:guide>
        <p15:guide id="33" orient="horz" pos="870">
          <p15:clr>
            <a:srgbClr val="FBAE40"/>
          </p15:clr>
        </p15:guide>
        <p15:guide id="34" orient="horz" pos="1514">
          <p15:clr>
            <a:srgbClr val="FBAE40"/>
          </p15:clr>
        </p15:guide>
        <p15:guide id="35" orient="horz" pos="2159">
          <p15:clr>
            <a:srgbClr val="FBAE40"/>
          </p15:clr>
        </p15:guide>
        <p15:guide id="36" orient="horz" pos="2480">
          <p15:clr>
            <a:srgbClr val="FBAE40"/>
          </p15:clr>
        </p15:guide>
        <p15:guide id="37" orient="horz" pos="2803">
          <p15:clr>
            <a:srgbClr val="FBAE40"/>
          </p15:clr>
        </p15:guide>
        <p15:guide id="38" orient="horz" pos="3446">
          <p15:clr>
            <a:srgbClr val="FBAE40"/>
          </p15:clr>
        </p15:guide>
        <p15:guide id="39" orient="horz" pos="3769">
          <p15:clr>
            <a:srgbClr val="FBAE40"/>
          </p15:clr>
        </p15:guide>
        <p15:guide id="40" orient="horz" pos="4091">
          <p15:clr>
            <a:srgbClr val="FBAE40"/>
          </p15:clr>
        </p15:guide>
        <p15:guide id="41" orient="horz" pos="2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E636B1-2CA9-B718-10BD-E21AAA9E4E3B}"/>
              </a:ext>
            </a:extLst>
          </p:cNvPr>
          <p:cNvSpPr txBox="1"/>
          <p:nvPr userDrawn="1"/>
        </p:nvSpPr>
        <p:spPr bwMode="black">
          <a:xfrm>
            <a:off x="11833225" y="6494462"/>
            <a:ext cx="361950" cy="36353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0BDC132A-5C91-4078-9777-31DA19A62E0A}" type="slidenum">
              <a:rPr lang="en-US" sz="1000" b="0" i="0" noProof="0" smtClean="0">
                <a:latin typeface="+mn-lt"/>
              </a:rPr>
              <a:pPr algn="ctr"/>
              <a:t>‹#›</a:t>
            </a:fld>
            <a:endParaRPr lang="en-US" sz="10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776CA-8497-7B9D-D71F-C40664C3D953}"/>
              </a:ext>
            </a:extLst>
          </p:cNvPr>
          <p:cNvSpPr/>
          <p:nvPr userDrawn="1"/>
        </p:nvSpPr>
        <p:spPr bwMode="gray">
          <a:xfrm>
            <a:off x="347723" y="360363"/>
            <a:ext cx="11485502" cy="6134100"/>
          </a:xfrm>
          <a:prstGeom prst="rect">
            <a:avLst/>
          </a:prstGeom>
          <a:solidFill>
            <a:srgbClr val="002A86"/>
          </a:solidFill>
          <a:ln w="1270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D40540-D940-73B7-B534-CC4ED6089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2684" y="1890464"/>
            <a:ext cx="5120367" cy="25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24">
          <p15:clr>
            <a:srgbClr val="FBAE40"/>
          </p15:clr>
        </p15:guide>
        <p15:guide id="2" orient="horz" pos="1836">
          <p15:clr>
            <a:srgbClr val="FBAE40"/>
          </p15:clr>
        </p15:guide>
        <p15:guide id="5" orient="horz" pos="3125">
          <p15:clr>
            <a:srgbClr val="FBAE40"/>
          </p15:clr>
        </p15:guide>
        <p15:guide id="8" pos="742">
          <p15:clr>
            <a:srgbClr val="FBAE40"/>
          </p15:clr>
        </p15:guide>
        <p15:guide id="9" pos="834">
          <p15:clr>
            <a:srgbClr val="FBAE40"/>
          </p15:clr>
        </p15:guide>
        <p15:guide id="10" pos="1353">
          <p15:clr>
            <a:srgbClr val="FBAE40"/>
          </p15:clr>
        </p15:guide>
        <p15:guide id="11" pos="1444">
          <p15:clr>
            <a:srgbClr val="FBAE40"/>
          </p15:clr>
        </p15:guide>
        <p15:guide id="12" pos="1963">
          <p15:clr>
            <a:srgbClr val="FBAE40"/>
          </p15:clr>
        </p15:guide>
        <p15:guide id="13" pos="2055">
          <p15:clr>
            <a:srgbClr val="FBAE40"/>
          </p15:clr>
        </p15:guide>
        <p15:guide id="14" pos="2573">
          <p15:clr>
            <a:srgbClr val="FBAE40"/>
          </p15:clr>
        </p15:guide>
        <p15:guide id="15" pos="2665">
          <p15:clr>
            <a:srgbClr val="FBAE40"/>
          </p15:clr>
        </p15:guide>
        <p15:guide id="16" pos="3184">
          <p15:clr>
            <a:srgbClr val="FBAE40"/>
          </p15:clr>
        </p15:guide>
        <p15:guide id="17" pos="3273">
          <p15:clr>
            <a:srgbClr val="FBAE40"/>
          </p15:clr>
        </p15:guide>
        <p15:guide id="18" pos="3794">
          <p15:clr>
            <a:srgbClr val="FBAE40"/>
          </p15:clr>
        </p15:guide>
        <p15:guide id="19" pos="3886">
          <p15:clr>
            <a:srgbClr val="FBAE40"/>
          </p15:clr>
        </p15:guide>
        <p15:guide id="20" pos="4405">
          <p15:clr>
            <a:srgbClr val="FBAE40"/>
          </p15:clr>
        </p15:guide>
        <p15:guide id="21" pos="4493">
          <p15:clr>
            <a:srgbClr val="FBAE40"/>
          </p15:clr>
        </p15:guide>
        <p15:guide id="22" pos="5015">
          <p15:clr>
            <a:srgbClr val="FBAE40"/>
          </p15:clr>
        </p15:guide>
        <p15:guide id="23" pos="5104">
          <p15:clr>
            <a:srgbClr val="FBAE40"/>
          </p15:clr>
        </p15:guide>
        <p15:guide id="24" pos="5625">
          <p15:clr>
            <a:srgbClr val="FBAE40"/>
          </p15:clr>
        </p15:guide>
        <p15:guide id="25" pos="5714">
          <p15:clr>
            <a:srgbClr val="FBAE40"/>
          </p15:clr>
        </p15:guide>
        <p15:guide id="26" pos="6236">
          <p15:clr>
            <a:srgbClr val="FBAE40"/>
          </p15:clr>
        </p15:guide>
        <p15:guide id="27" pos="6327">
          <p15:clr>
            <a:srgbClr val="FBAE40"/>
          </p15:clr>
        </p15:guide>
        <p15:guide id="28" pos="6843">
          <p15:clr>
            <a:srgbClr val="FBAE40"/>
          </p15:clr>
        </p15:guide>
        <p15:guide id="29" pos="6935">
          <p15:clr>
            <a:srgbClr val="FBAE40"/>
          </p15:clr>
        </p15:guide>
        <p15:guide id="30" pos="7454">
          <p15:clr>
            <a:srgbClr val="FBAE40"/>
          </p15:clr>
        </p15:guide>
        <p15:guide id="31" orient="horz" pos="548">
          <p15:clr>
            <a:srgbClr val="FBAE40"/>
          </p15:clr>
        </p15:guide>
        <p15:guide id="32" orient="horz" pos="1193">
          <p15:clr>
            <a:srgbClr val="FBAE40"/>
          </p15:clr>
        </p15:guide>
        <p15:guide id="33" orient="horz" pos="870">
          <p15:clr>
            <a:srgbClr val="FBAE40"/>
          </p15:clr>
        </p15:guide>
        <p15:guide id="34" orient="horz" pos="1514">
          <p15:clr>
            <a:srgbClr val="FBAE40"/>
          </p15:clr>
        </p15:guide>
        <p15:guide id="35" orient="horz" pos="2159">
          <p15:clr>
            <a:srgbClr val="FBAE40"/>
          </p15:clr>
        </p15:guide>
        <p15:guide id="36" orient="horz" pos="2480">
          <p15:clr>
            <a:srgbClr val="FBAE40"/>
          </p15:clr>
        </p15:guide>
        <p15:guide id="37" orient="horz" pos="2803">
          <p15:clr>
            <a:srgbClr val="FBAE40"/>
          </p15:clr>
        </p15:guide>
        <p15:guide id="38" orient="horz" pos="3446">
          <p15:clr>
            <a:srgbClr val="FBAE40"/>
          </p15:clr>
        </p15:guide>
        <p15:guide id="39" orient="horz" pos="3769">
          <p15:clr>
            <a:srgbClr val="FBAE40"/>
          </p15:clr>
        </p15:guide>
        <p15:guide id="40" orient="horz" pos="4091">
          <p15:clr>
            <a:srgbClr val="FBAE40"/>
          </p15:clr>
        </p15:guide>
        <p15:guide id="41" orient="horz" pos="2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109.xml"/><Relationship Id="rId21" Type="http://schemas.openxmlformats.org/officeDocument/2006/relationships/tags" Target="../tags/tag13.xml"/><Relationship Id="rId42" Type="http://schemas.openxmlformats.org/officeDocument/2006/relationships/tags" Target="../tags/tag34.xml"/><Relationship Id="rId47" Type="http://schemas.openxmlformats.org/officeDocument/2006/relationships/tags" Target="../tags/tag39.xml"/><Relationship Id="rId63" Type="http://schemas.openxmlformats.org/officeDocument/2006/relationships/tags" Target="../tags/tag55.xml"/><Relationship Id="rId68" Type="http://schemas.openxmlformats.org/officeDocument/2006/relationships/tags" Target="../tags/tag60.xml"/><Relationship Id="rId84" Type="http://schemas.openxmlformats.org/officeDocument/2006/relationships/tags" Target="../tags/tag76.xml"/><Relationship Id="rId89" Type="http://schemas.openxmlformats.org/officeDocument/2006/relationships/tags" Target="../tags/tag81.xml"/><Relationship Id="rId112" Type="http://schemas.openxmlformats.org/officeDocument/2006/relationships/tags" Target="../tags/tag104.xml"/><Relationship Id="rId16" Type="http://schemas.openxmlformats.org/officeDocument/2006/relationships/tags" Target="../tags/tag8.xml"/><Relationship Id="rId107" Type="http://schemas.openxmlformats.org/officeDocument/2006/relationships/tags" Target="../tags/tag99.xml"/><Relationship Id="rId11" Type="http://schemas.openxmlformats.org/officeDocument/2006/relationships/tags" Target="../tags/tag3.xml"/><Relationship Id="rId32" Type="http://schemas.openxmlformats.org/officeDocument/2006/relationships/tags" Target="../tags/tag24.xml"/><Relationship Id="rId37" Type="http://schemas.openxmlformats.org/officeDocument/2006/relationships/tags" Target="../tags/tag29.xml"/><Relationship Id="rId53" Type="http://schemas.openxmlformats.org/officeDocument/2006/relationships/tags" Target="../tags/tag45.xml"/><Relationship Id="rId58" Type="http://schemas.openxmlformats.org/officeDocument/2006/relationships/tags" Target="../tags/tag50.xml"/><Relationship Id="rId74" Type="http://schemas.openxmlformats.org/officeDocument/2006/relationships/tags" Target="../tags/tag66.xml"/><Relationship Id="rId79" Type="http://schemas.openxmlformats.org/officeDocument/2006/relationships/tags" Target="../tags/tag71.xml"/><Relationship Id="rId102" Type="http://schemas.openxmlformats.org/officeDocument/2006/relationships/tags" Target="../tags/tag94.xml"/><Relationship Id="rId123" Type="http://schemas.openxmlformats.org/officeDocument/2006/relationships/tags" Target="../tags/tag115.xml"/><Relationship Id="rId128" Type="http://schemas.openxmlformats.org/officeDocument/2006/relationships/tags" Target="../tags/tag120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82.xml"/><Relationship Id="rId95" Type="http://schemas.openxmlformats.org/officeDocument/2006/relationships/tags" Target="../tags/tag87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43" Type="http://schemas.openxmlformats.org/officeDocument/2006/relationships/tags" Target="../tags/tag35.xml"/><Relationship Id="rId48" Type="http://schemas.openxmlformats.org/officeDocument/2006/relationships/tags" Target="../tags/tag40.xml"/><Relationship Id="rId64" Type="http://schemas.openxmlformats.org/officeDocument/2006/relationships/tags" Target="../tags/tag56.xml"/><Relationship Id="rId69" Type="http://schemas.openxmlformats.org/officeDocument/2006/relationships/tags" Target="../tags/tag61.xml"/><Relationship Id="rId113" Type="http://schemas.openxmlformats.org/officeDocument/2006/relationships/tags" Target="../tags/tag105.xml"/><Relationship Id="rId118" Type="http://schemas.openxmlformats.org/officeDocument/2006/relationships/tags" Target="../tags/tag110.xml"/><Relationship Id="rId80" Type="http://schemas.openxmlformats.org/officeDocument/2006/relationships/tags" Target="../tags/tag72.xml"/><Relationship Id="rId85" Type="http://schemas.openxmlformats.org/officeDocument/2006/relationships/tags" Target="../tags/tag77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33" Type="http://schemas.openxmlformats.org/officeDocument/2006/relationships/tags" Target="../tags/tag25.xml"/><Relationship Id="rId38" Type="http://schemas.openxmlformats.org/officeDocument/2006/relationships/tags" Target="../tags/tag30.xml"/><Relationship Id="rId59" Type="http://schemas.openxmlformats.org/officeDocument/2006/relationships/tags" Target="../tags/tag51.xml"/><Relationship Id="rId103" Type="http://schemas.openxmlformats.org/officeDocument/2006/relationships/tags" Target="../tags/tag95.xml"/><Relationship Id="rId108" Type="http://schemas.openxmlformats.org/officeDocument/2006/relationships/tags" Target="../tags/tag100.xml"/><Relationship Id="rId124" Type="http://schemas.openxmlformats.org/officeDocument/2006/relationships/tags" Target="../tags/tag116.xml"/><Relationship Id="rId129" Type="http://schemas.openxmlformats.org/officeDocument/2006/relationships/tags" Target="../tags/tag121.xml"/><Relationship Id="rId54" Type="http://schemas.openxmlformats.org/officeDocument/2006/relationships/tags" Target="../tags/tag46.xml"/><Relationship Id="rId70" Type="http://schemas.openxmlformats.org/officeDocument/2006/relationships/tags" Target="../tags/tag62.xml"/><Relationship Id="rId75" Type="http://schemas.openxmlformats.org/officeDocument/2006/relationships/tags" Target="../tags/tag67.xml"/><Relationship Id="rId91" Type="http://schemas.openxmlformats.org/officeDocument/2006/relationships/tags" Target="../tags/tag83.xml"/><Relationship Id="rId96" Type="http://schemas.openxmlformats.org/officeDocument/2006/relationships/tags" Target="../tags/tag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tags" Target="../tags/tag15.xml"/><Relationship Id="rId28" Type="http://schemas.openxmlformats.org/officeDocument/2006/relationships/tags" Target="../tags/tag20.xml"/><Relationship Id="rId49" Type="http://schemas.openxmlformats.org/officeDocument/2006/relationships/tags" Target="../tags/tag41.xml"/><Relationship Id="rId114" Type="http://schemas.openxmlformats.org/officeDocument/2006/relationships/tags" Target="../tags/tag106.xml"/><Relationship Id="rId119" Type="http://schemas.openxmlformats.org/officeDocument/2006/relationships/tags" Target="../tags/tag111.xml"/><Relationship Id="rId44" Type="http://schemas.openxmlformats.org/officeDocument/2006/relationships/tags" Target="../tags/tag36.xml"/><Relationship Id="rId60" Type="http://schemas.openxmlformats.org/officeDocument/2006/relationships/tags" Target="../tags/tag52.xml"/><Relationship Id="rId65" Type="http://schemas.openxmlformats.org/officeDocument/2006/relationships/tags" Target="../tags/tag57.xml"/><Relationship Id="rId81" Type="http://schemas.openxmlformats.org/officeDocument/2006/relationships/tags" Target="../tags/tag73.xml"/><Relationship Id="rId86" Type="http://schemas.openxmlformats.org/officeDocument/2006/relationships/tags" Target="../tags/tag78.xml"/><Relationship Id="rId130" Type="http://schemas.openxmlformats.org/officeDocument/2006/relationships/tags" Target="../tags/tag122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39" Type="http://schemas.openxmlformats.org/officeDocument/2006/relationships/tags" Target="../tags/tag31.xml"/><Relationship Id="rId109" Type="http://schemas.openxmlformats.org/officeDocument/2006/relationships/tags" Target="../tags/tag101.xml"/><Relationship Id="rId34" Type="http://schemas.openxmlformats.org/officeDocument/2006/relationships/tags" Target="../tags/tag26.xml"/><Relationship Id="rId50" Type="http://schemas.openxmlformats.org/officeDocument/2006/relationships/tags" Target="../tags/tag42.xml"/><Relationship Id="rId55" Type="http://schemas.openxmlformats.org/officeDocument/2006/relationships/tags" Target="../tags/tag47.xml"/><Relationship Id="rId76" Type="http://schemas.openxmlformats.org/officeDocument/2006/relationships/tags" Target="../tags/tag68.xml"/><Relationship Id="rId97" Type="http://schemas.openxmlformats.org/officeDocument/2006/relationships/tags" Target="../tags/tag89.xml"/><Relationship Id="rId104" Type="http://schemas.openxmlformats.org/officeDocument/2006/relationships/tags" Target="../tags/tag96.xml"/><Relationship Id="rId120" Type="http://schemas.openxmlformats.org/officeDocument/2006/relationships/tags" Target="../tags/tag112.xml"/><Relationship Id="rId125" Type="http://schemas.openxmlformats.org/officeDocument/2006/relationships/tags" Target="../tags/tag117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63.xml"/><Relationship Id="rId92" Type="http://schemas.openxmlformats.org/officeDocument/2006/relationships/tags" Target="../tags/tag84.xml"/><Relationship Id="rId2" Type="http://schemas.openxmlformats.org/officeDocument/2006/relationships/slideLayout" Target="../slideLayouts/slideLayout2.xml"/><Relationship Id="rId29" Type="http://schemas.openxmlformats.org/officeDocument/2006/relationships/tags" Target="../tags/tag21.xml"/><Relationship Id="rId24" Type="http://schemas.openxmlformats.org/officeDocument/2006/relationships/tags" Target="../tags/tag16.xml"/><Relationship Id="rId40" Type="http://schemas.openxmlformats.org/officeDocument/2006/relationships/tags" Target="../tags/tag32.xml"/><Relationship Id="rId45" Type="http://schemas.openxmlformats.org/officeDocument/2006/relationships/tags" Target="../tags/tag37.xml"/><Relationship Id="rId66" Type="http://schemas.openxmlformats.org/officeDocument/2006/relationships/tags" Target="../tags/tag58.xml"/><Relationship Id="rId87" Type="http://schemas.openxmlformats.org/officeDocument/2006/relationships/tags" Target="../tags/tag79.xml"/><Relationship Id="rId110" Type="http://schemas.openxmlformats.org/officeDocument/2006/relationships/tags" Target="../tags/tag102.xml"/><Relationship Id="rId115" Type="http://schemas.openxmlformats.org/officeDocument/2006/relationships/tags" Target="../tags/tag107.xml"/><Relationship Id="rId131" Type="http://schemas.openxmlformats.org/officeDocument/2006/relationships/tags" Target="../tags/tag123.xml"/><Relationship Id="rId61" Type="http://schemas.openxmlformats.org/officeDocument/2006/relationships/tags" Target="../tags/tag53.xml"/><Relationship Id="rId82" Type="http://schemas.openxmlformats.org/officeDocument/2006/relationships/tags" Target="../tags/tag74.xml"/><Relationship Id="rId19" Type="http://schemas.openxmlformats.org/officeDocument/2006/relationships/tags" Target="../tags/tag11.xml"/><Relationship Id="rId14" Type="http://schemas.openxmlformats.org/officeDocument/2006/relationships/tags" Target="../tags/tag6.xml"/><Relationship Id="rId30" Type="http://schemas.openxmlformats.org/officeDocument/2006/relationships/tags" Target="../tags/tag22.xml"/><Relationship Id="rId35" Type="http://schemas.openxmlformats.org/officeDocument/2006/relationships/tags" Target="../tags/tag27.xml"/><Relationship Id="rId56" Type="http://schemas.openxmlformats.org/officeDocument/2006/relationships/tags" Target="../tags/tag48.xml"/><Relationship Id="rId77" Type="http://schemas.openxmlformats.org/officeDocument/2006/relationships/tags" Target="../tags/tag69.xml"/><Relationship Id="rId100" Type="http://schemas.openxmlformats.org/officeDocument/2006/relationships/tags" Target="../tags/tag92.xml"/><Relationship Id="rId105" Type="http://schemas.openxmlformats.org/officeDocument/2006/relationships/tags" Target="../tags/tag97.xml"/><Relationship Id="rId126" Type="http://schemas.openxmlformats.org/officeDocument/2006/relationships/tags" Target="../tags/tag1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43.xml"/><Relationship Id="rId72" Type="http://schemas.openxmlformats.org/officeDocument/2006/relationships/tags" Target="../tags/tag64.xml"/><Relationship Id="rId93" Type="http://schemas.openxmlformats.org/officeDocument/2006/relationships/tags" Target="../tags/tag85.xml"/><Relationship Id="rId98" Type="http://schemas.openxmlformats.org/officeDocument/2006/relationships/tags" Target="../tags/tag90.xml"/><Relationship Id="rId121" Type="http://schemas.openxmlformats.org/officeDocument/2006/relationships/tags" Target="../tags/tag113.xml"/><Relationship Id="rId3" Type="http://schemas.openxmlformats.org/officeDocument/2006/relationships/slideLayout" Target="../slideLayouts/slideLayout3.xml"/><Relationship Id="rId25" Type="http://schemas.openxmlformats.org/officeDocument/2006/relationships/tags" Target="../tags/tag17.xml"/><Relationship Id="rId46" Type="http://schemas.openxmlformats.org/officeDocument/2006/relationships/tags" Target="../tags/tag38.xml"/><Relationship Id="rId67" Type="http://schemas.openxmlformats.org/officeDocument/2006/relationships/tags" Target="../tags/tag59.xml"/><Relationship Id="rId116" Type="http://schemas.openxmlformats.org/officeDocument/2006/relationships/tags" Target="../tags/tag108.xml"/><Relationship Id="rId20" Type="http://schemas.openxmlformats.org/officeDocument/2006/relationships/tags" Target="../tags/tag12.xml"/><Relationship Id="rId41" Type="http://schemas.openxmlformats.org/officeDocument/2006/relationships/tags" Target="../tags/tag33.xml"/><Relationship Id="rId62" Type="http://schemas.openxmlformats.org/officeDocument/2006/relationships/tags" Target="../tags/tag54.xml"/><Relationship Id="rId83" Type="http://schemas.openxmlformats.org/officeDocument/2006/relationships/tags" Target="../tags/tag75.xml"/><Relationship Id="rId88" Type="http://schemas.openxmlformats.org/officeDocument/2006/relationships/tags" Target="../tags/tag80.xml"/><Relationship Id="rId111" Type="http://schemas.openxmlformats.org/officeDocument/2006/relationships/tags" Target="../tags/tag103.xml"/><Relationship Id="rId132" Type="http://schemas.openxmlformats.org/officeDocument/2006/relationships/tags" Target="../tags/tag124.xml"/><Relationship Id="rId15" Type="http://schemas.openxmlformats.org/officeDocument/2006/relationships/tags" Target="../tags/tag7.xml"/><Relationship Id="rId36" Type="http://schemas.openxmlformats.org/officeDocument/2006/relationships/tags" Target="../tags/tag28.xml"/><Relationship Id="rId57" Type="http://schemas.openxmlformats.org/officeDocument/2006/relationships/tags" Target="../tags/tag49.xml"/><Relationship Id="rId106" Type="http://schemas.openxmlformats.org/officeDocument/2006/relationships/tags" Target="../tags/tag98.xml"/><Relationship Id="rId127" Type="http://schemas.openxmlformats.org/officeDocument/2006/relationships/tags" Target="../tags/tag119.xml"/><Relationship Id="rId10" Type="http://schemas.openxmlformats.org/officeDocument/2006/relationships/tags" Target="../tags/tag2.xml"/><Relationship Id="rId31" Type="http://schemas.openxmlformats.org/officeDocument/2006/relationships/tags" Target="../tags/tag23.xml"/><Relationship Id="rId52" Type="http://schemas.openxmlformats.org/officeDocument/2006/relationships/tags" Target="../tags/tag44.xml"/><Relationship Id="rId73" Type="http://schemas.openxmlformats.org/officeDocument/2006/relationships/tags" Target="../tags/tag65.xml"/><Relationship Id="rId78" Type="http://schemas.openxmlformats.org/officeDocument/2006/relationships/tags" Target="../tags/tag70.xml"/><Relationship Id="rId94" Type="http://schemas.openxmlformats.org/officeDocument/2006/relationships/tags" Target="../tags/tag86.xml"/><Relationship Id="rId99" Type="http://schemas.openxmlformats.org/officeDocument/2006/relationships/tags" Target="../tags/tag91.xml"/><Relationship Id="rId101" Type="http://schemas.openxmlformats.org/officeDocument/2006/relationships/tags" Target="../tags/tag93.xml"/><Relationship Id="rId122" Type="http://schemas.openxmlformats.org/officeDocument/2006/relationships/tags" Target="../tags/tag114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26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57293E41-954C-9E9C-7DE2-32FEDBD5A1C6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4" name="Slide number"/>
          <p:cNvSpPr txBox="1"/>
          <p:nvPr userDrawn="1"/>
        </p:nvSpPr>
        <p:spPr bwMode="black">
          <a:xfrm>
            <a:off x="11546207" y="6536751"/>
            <a:ext cx="144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b="0" i="0" noProof="0" smtClean="0">
                <a:latin typeface="+mn-lt"/>
              </a:rPr>
              <a:pPr marL="0" lvl="0" indent="0" algn="r">
                <a:buNone/>
              </a:pPr>
              <a:t>‹#›</a:t>
            </a:fld>
            <a:endParaRPr lang="en-US" sz="900" b="0" i="0" noProof="0" dirty="0">
              <a:latin typeface="+mn-lt"/>
            </a:endParaRPr>
          </a:p>
        </p:txBody>
      </p:sp>
      <p:sp>
        <p:nvSpPr>
          <p:cNvPr id="12" name="Copyright Placeholder" descr="{&quot;templafy&quot;:{&quot;id&quot;:&quot;45b7c495-aa07-4842-9b32-a7cbd1b9a705&quot;}}">
            <a:extLst>
              <a:ext uri="{FF2B5EF4-FFF2-40B4-BE49-F238E27FC236}">
                <a16:creationId xmlns:a16="http://schemas.microsoft.com/office/drawing/2014/main" id="{539D88F9-B48F-F143-B90F-EDFB85A350E8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b="0" i="0" dirty="0">
                <a:latin typeface="72 Brand" panose="020B0504030603020204" pitchFamily="34" charset="0"/>
              </a:rPr>
              <a:t>INTERNAL – SAP and Partners Only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548560"/>
            <a:ext cx="11186476" cy="47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Start typing to add text without a bullet point. To add a bullet point, place the cursor at the start of this line and press tab.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B3E7C216-6801-4AB8-8D95-E7D60F39B210}"/>
              </a:ext>
            </a:extLst>
          </p:cNvPr>
          <p:cNvGrpSpPr>
            <a:grpSpLocks/>
          </p:cNvGrpSpPr>
          <p:nvPr userDrawn="1">
            <p:custDataLst>
              <p:tags r:id="rId10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FC8CECD5-A3FB-4DD5-A846-DC09FDB6EB04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8" name="Harvey 1/3 [1]">
              <a:extLst>
                <a:ext uri="{FF2B5EF4-FFF2-40B4-BE49-F238E27FC236}">
                  <a16:creationId xmlns:a16="http://schemas.microsoft.com/office/drawing/2014/main" id="{750B853B-8389-4427-AFB9-1CE880FE9BEE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9" name="Harvey 2/3 [2]">
              <a:extLst>
                <a:ext uri="{FF2B5EF4-FFF2-40B4-BE49-F238E27FC236}">
                  <a16:creationId xmlns:a16="http://schemas.microsoft.com/office/drawing/2014/main" id="{0CA9A207-7055-4A72-8ED2-D82605C3D0C8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0" name="Harvey 3/3 [3]">
              <a:extLst>
                <a:ext uri="{FF2B5EF4-FFF2-40B4-BE49-F238E27FC236}">
                  <a16:creationId xmlns:a16="http://schemas.microsoft.com/office/drawing/2014/main" id="{4422C816-875A-41F5-9DC0-8DBAE4C5C6CB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11" name="Harvey 4" hidden="1">
            <a:extLst>
              <a:ext uri="{FF2B5EF4-FFF2-40B4-BE49-F238E27FC236}">
                <a16:creationId xmlns:a16="http://schemas.microsoft.com/office/drawing/2014/main" id="{DDC5C333-7028-4F79-8940-98DC17723588}"/>
              </a:ext>
            </a:extLst>
          </p:cNvPr>
          <p:cNvGrpSpPr>
            <a:grpSpLocks/>
          </p:cNvGrpSpPr>
          <p:nvPr userDrawn="1">
            <p:custDataLst>
              <p:tags r:id="rId11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70B331E2-39A8-4BAF-8DDD-C631B51EB56E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F66FBA-2801-4875-BD13-0BF512FC3C6A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99673DAB-5272-45DC-B222-CA8CAA9FD2BB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F9B9444B-C98D-45FC-BA92-881D06827328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5FFB853D-F550-4F16-8269-A070A19E381C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0630AB66-7B5F-41CE-A2EB-2EB4C67794AE}"/>
              </a:ext>
            </a:extLst>
          </p:cNvPr>
          <p:cNvGrpSpPr>
            <a:grpSpLocks/>
          </p:cNvGrpSpPr>
          <p:nvPr userDrawn="1">
            <p:custDataLst>
              <p:tags r:id="rId12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051D5678-1EFE-40CF-8563-B5E9EA35A271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E5DDEB4B-B8B3-42DA-AF30-4FD0A1770D91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B9200C4-0418-4CEF-BBB8-18F997AD7CA8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8E4DE7E8-0809-4E2E-BE6A-E989A6AEBF62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F839E6A9-0DED-402B-8F4C-2176769B55CD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C3EE8663-AD08-4237-8344-6543EC4B688C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ADE6F931-D156-4E59-A3ED-0B14B5F0EF7E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A36821AE-2FF1-4F6E-AAF3-1BEA6AE153B8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2D277E47-45D5-4503-8443-BED560C6560A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6D5D9337-395C-4FE4-97E6-E1CD47A644E9}"/>
              </a:ext>
            </a:extLst>
          </p:cNvPr>
          <p:cNvGrpSpPr/>
          <p:nvPr userDrawn="1">
            <p:custDataLst>
              <p:tags r:id="rId13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C2D4C837-2D4B-4D6B-81F8-9B001989609B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BACD6AAA-4A1C-46BE-B491-9A4A9C7C56F3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701024C3-4DEF-477C-9CFB-100E0303499E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46A461CD-8D28-4422-AF2A-8267EFA51CAD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0A337C3A-F021-437D-9E3D-FDE5AF266029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BDF66AF7-3D75-4118-B7E6-241B2C41B2C9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E74E7438-4315-4097-9BA7-F0CE3252AC14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EBA4E91-97BB-4DAC-B193-66FA4828DB26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EEB85E02-177B-40CF-B926-A4423CC7C827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C133BC7F-B0E3-404F-92D1-BB930C4F3311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F2FB72A6-CDF7-48B3-A3B8-5A5FC061802C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3110C8B-1B18-4579-AB3F-0F4A0840CF38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84A1B722-E5AC-45F7-9498-7FF502B6FA2B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A5599F20-B957-4DF9-8B04-F2B77AAF0BDB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F74357FC-EB3D-46C4-B56A-5007C9F4FB84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2E8E8F3-9DBC-46F4-9700-CAF071913650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1360883-3CF3-4439-9568-E456C60454A8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AE88FC9E-FB95-4413-AE3E-B8BF504735B5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62593B83-E4BE-4CE8-9B0B-25AF9B7D4254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D41838E-0172-403D-9B68-FD51310F5400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EDE3F4CF-CB3E-40C2-B070-AC09F1E8FBD5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CD8E25E7-83D2-4F78-92A7-435281704491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C6A696FB-9EFC-47F6-9860-247C48C1FC3D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252958D2-EE89-4FBF-BF7B-C8AFAD704413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314E82DC-04B6-406C-9D65-1115F4D2AA22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69D1B60-A74F-4296-8610-F3DCDDC15022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FF6DD112-04B6-4656-AB9D-1F9950FEE2D9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E2928B53-FC5C-427C-AE65-9286773D84B2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D8CF4F20-8FEC-47FF-9B86-E818143B2C19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E1AF074D-4599-4D0E-8078-66303FEBDE44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2DF9C982-C062-4899-8A5F-20F49AD9E1B5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E98CD797-9DD9-4143-9058-D1ABF95E7406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39029FE4-844F-47DA-8FEF-FB68673FF10C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B99AA4D4-9C74-447B-89EF-8FD268FF95EE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880CCDE-4DDE-49A8-AFB2-FDDCE314B4D3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37E834A-F9D8-4623-BC85-60359856CCD0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15163940-B229-4368-B727-3714123C78AB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64BAECDC-27C7-4333-B9D8-59DE42A1B1AA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4F018A0A-A74A-4E47-BC47-203679D4F8C0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ACA75957-9FDB-46A2-82EC-77103CBEAC52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025DFA7F-A073-422A-8D20-E27D1ABE4342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BF311CE9-A4CB-4965-8F0F-5B6811E9FB20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1B415A3D-1E85-4E6A-8BAB-3BB56600BA4F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7EAD6077-4487-4E7D-846D-445E65B5291C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4B57ADAF-4A83-4CB4-8920-E2B9F994E83E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FF3E5416-AC43-4CBB-A32A-A966ED03106F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49AFF9C1-C19A-487C-A4C1-47DA87277C3B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F35AEE09-D82F-438F-9D01-96C6876241F1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4FC3325B-EEB2-4420-9715-1149CEACE9AC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3BE00D50-8FCE-4E11-AA24-10B621732F20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97083993-8BFD-443F-A3A3-D28EF389CE2B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BDE38762-18E9-47FF-895E-325F5976ECAA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785EAA21-FBCD-46DC-8430-7AB12F5A66AF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858D54BA-F4A5-4C67-830E-E85FF6EE735D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AC41BD7B-E1FA-4AED-B11C-E03936A672E6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BAF901A0-5FD1-4B29-9AF9-DB8B19412429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3EFF555D-6B7F-481F-ADC2-746953BA7F97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A4D3BE31-8C07-4912-AB8B-8331A665C238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E7B5A5D9-6DD2-4B0A-9557-7A7AF774103E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88458C0E-D234-4C86-A6CC-B8CD6C445F00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0924D2C6-D224-49FD-A4B8-312AFD605E78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F9FB23C2-D568-49AC-B8FD-0480EB019739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9EF3159D-F4FB-4032-BCCB-55E6ED5EEFC7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9362C8EA-6D15-4E0C-8AE9-B1B50EB297B8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91EB375D-1444-4BE3-A696-66272A1564CD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9A3002B1-5D17-4BCB-9A44-B2FB4025D02F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E5F2FDE4-04B2-4A45-A685-14E0C51883A5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D399A169-3845-4CD5-A62C-F4586F1FAFE8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E12F5173-9960-47F5-9A91-B043294E14CB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DD9B9229-3D3A-4706-BEEC-04C19A30C5C3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795A4CC8-0C08-491C-8D7F-95EC8E0E25B8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91862A76-5FCC-4C25-9A3F-A10651AC7725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46969644-17D9-45C9-A88A-9A88622DCE45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F89621F9-3ABB-450D-913E-7B467F289A9B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89EE4B1F-E703-471D-8307-BFB9EDEDB9F7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8AB2EEA8-04AC-4B6C-8D90-28093DB647E6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6F4E00F2-EA6F-4809-B2FD-4CE3ABE8C480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CF5CA593-7B87-4492-9B35-2255514CB496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8C036464-458E-48D4-BAC8-84819F820C60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6FD5AC00-8293-447C-B728-B963DD67B1C2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C0F859-BC49-430F-8C59-C0B9109E47A3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F78719E3-0417-4867-B70D-21538B3AC36E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9C5D0905-7412-4C75-BC20-E51105CA783D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96AA2E20-CC65-4632-B3D4-93E962B59D4C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9B4360A3-E0B2-48F7-B5A8-D24513748A82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D694B21E-EEA0-48FA-A35C-7B6570B3F861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85E1AF41-C21D-4514-B37E-CC830BC09C0A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3948F2E-FD5F-4107-B122-9AC75FE0CD9E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744E57ED-019F-4A8B-A06E-9FB965FEBB23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5567719B-31CA-4A86-801E-E0531122E504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2CD4B3A1-B882-43A6-A4CA-C9FCA394B28B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68606D93-5175-4900-AD89-6D0710AFE75F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7EE30864-DDCC-4BBA-B70A-48810E224581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608CA488-A707-4C7A-9287-9DA9A38ED3D4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FE1836A9-F92A-4F07-BBB8-2274E290E952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3169BE73-7F99-46E3-BDA9-D9BB85BE343E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2E3B5ED-B1AB-4A99-BD20-FF638135BE37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75A7FEAD-6C4B-4F7A-BB60-3A68D96114DE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C4B5128E-9380-4C38-A1EB-CB12E7401609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50F634E4-E5B9-4DA6-9F91-8AF5B6ACF1FB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94AA53CD-8233-470E-AFEE-0BCC721BFAE9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1B41FB17-6D57-4EE1-9C4C-9C305D5D6BEC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0" i="0" kern="0" dirty="0"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(r) Footnote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7C793D27-9296-461C-878D-BA16CBD9158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72 Brand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704CE42F-5A9B-4CC0-8048-99928A53C0C4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348603E9-9858-4213-9B5B-929AD136906A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EEB833A-9AFC-4A66-8469-9D3897CE1E6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41FF937-AB04-46EE-82EF-FCE26A919A7B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06C5579C-7A02-48D6-A733-4B9E6D9F144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9EB4C18-DFF3-4A27-ACBB-99DCDC8961A8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72 Brand" panose="020B0504030603020204" pitchFamily="34" charset="0"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906252E7-98DB-45F0-8278-EB60F71B7340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904633E3-6BC9-4C5E-B74A-8B9D4AE95B2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082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8" r:id="rId2"/>
    <p:sldLayoutId id="2147483780" r:id="rId3"/>
    <p:sldLayoutId id="2147483782" r:id="rId4"/>
    <p:sldLayoutId id="2147483784" r:id="rId5"/>
    <p:sldLayoutId id="2147483781" r:id="rId6"/>
    <p:sldLayoutId id="2147483783" r:id="rId7"/>
    <p:sldLayoutId id="2147483785" r:id="rId8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72 Brand Medium" panose="020B0504030603020204" pitchFamily="34" charset="0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Tx/>
        <a:buSzPct val="80000"/>
        <a:buFont typeface="72 Brand" panose="02000000000000000000" pitchFamily="2" charset="0"/>
        <a:buChar char="​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b="0" i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A2BA9894-0EC7-481A-B1AB-2D978091D39B}"/>
              </a:ext>
            </a:extLst>
          </p:cNvPr>
          <p:cNvSpPr txBox="1">
            <a:spLocks/>
          </p:cNvSpPr>
          <p:nvPr/>
        </p:nvSpPr>
        <p:spPr bwMode="black">
          <a:xfrm>
            <a:off x="654983" y="3283854"/>
            <a:ext cx="4653287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88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00144A"/>
                </a:solidFill>
              </a:rPr>
              <a:t>The One That Works</a:t>
            </a:r>
            <a:endParaRPr lang="en-GB" sz="3000" dirty="0">
              <a:solidFill>
                <a:srgbClr val="00144A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GB" sz="3000" dirty="0">
                <a:solidFill>
                  <a:srgbClr val="00144A"/>
                </a:solidFill>
                <a:latin typeface="72 Brand Book" panose="020B0404030603020204" pitchFamily="34" charset="0"/>
              </a:rPr>
              <a:t>Virtual cards with SAP: Embedded by design, issued by [Issuer name]</a:t>
            </a:r>
            <a:endParaRPr lang="en-US" sz="3000" dirty="0">
              <a:solidFill>
                <a:srgbClr val="00144A"/>
              </a:solidFill>
              <a:latin typeface="72 Brand Book" panose="020B04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9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7EB4C-F3CB-00D2-FCB0-9F27C73CF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8F7483-E509-7D59-FF34-AA8C2465E69B}"/>
              </a:ext>
            </a:extLst>
          </p:cNvPr>
          <p:cNvSpPr txBox="1"/>
          <p:nvPr/>
        </p:nvSpPr>
        <p:spPr bwMode="black">
          <a:xfrm>
            <a:off x="7132638" y="2472287"/>
            <a:ext cx="3504973" cy="18985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2000"/>
              </a:lnSpc>
              <a:spcAft>
                <a:spcPts val="1800"/>
              </a:spcAft>
            </a:pPr>
            <a:r>
              <a:rPr lang="en-GB" sz="1800" dirty="0">
                <a:solidFill>
                  <a:schemeClr val="bg1"/>
                </a:solidFill>
                <a:latin typeface="+mj-lt"/>
              </a:rPr>
              <a:t>Ready to bring automation and </a:t>
            </a:r>
            <a:br>
              <a:rPr lang="en-GB" sz="1800" dirty="0">
                <a:solidFill>
                  <a:schemeClr val="bg1"/>
                </a:solidFill>
                <a:latin typeface="+mj-lt"/>
              </a:rPr>
            </a:br>
            <a:r>
              <a:rPr lang="en-GB" sz="1800" dirty="0">
                <a:solidFill>
                  <a:schemeClr val="bg1"/>
                </a:solidFill>
                <a:latin typeface="+mj-lt"/>
              </a:rPr>
              <a:t>speed to supplier payments inside your SAP system?</a:t>
            </a:r>
          </a:p>
          <a:p>
            <a:pPr lvl="0">
              <a:lnSpc>
                <a:spcPct val="102000"/>
              </a:lnSpc>
              <a:spcAft>
                <a:spcPts val="1800"/>
              </a:spcAft>
            </a:pPr>
            <a:r>
              <a:rPr lang="en-GB" sz="1500" dirty="0">
                <a:solidFill>
                  <a:schemeClr val="bg1"/>
                </a:solidFill>
                <a:latin typeface="+mn-lt"/>
              </a:rPr>
              <a:t>Talk to your relationship manager or issuer sales representative to get started.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CCC61629-AAA1-DB08-2FC4-79A6D9A10F74}"/>
              </a:ext>
            </a:extLst>
          </p:cNvPr>
          <p:cNvSpPr txBox="1">
            <a:spLocks/>
          </p:cNvSpPr>
          <p:nvPr/>
        </p:nvSpPr>
        <p:spPr bwMode="black">
          <a:xfrm>
            <a:off x="1719262" y="2403475"/>
            <a:ext cx="4449763" cy="16619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GB" sz="4000" dirty="0">
                <a:solidFill>
                  <a:schemeClr val="bg1"/>
                </a:solidFill>
              </a:rPr>
              <a:t>The One Way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to Simplify Payments in SAP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A black and blue logo with white letters&#10;&#10;AI-generated content may be incorrect.">
            <a:extLst>
              <a:ext uri="{FF2B5EF4-FFF2-40B4-BE49-F238E27FC236}">
                <a16:creationId xmlns:a16="http://schemas.microsoft.com/office/drawing/2014/main" id="{E13F0C5F-E75D-6522-0287-5693C207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443" y="5877288"/>
            <a:ext cx="15623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6C561-1FEB-D46D-2A4E-40B33224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3B91513-713C-BC5A-B77F-CD60E9173FC0}"/>
              </a:ext>
            </a:extLst>
          </p:cNvPr>
          <p:cNvSpPr txBox="1">
            <a:spLocks/>
          </p:cNvSpPr>
          <p:nvPr/>
        </p:nvSpPr>
        <p:spPr bwMode="black">
          <a:xfrm>
            <a:off x="1323974" y="947056"/>
            <a:ext cx="5610225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GB" sz="4000" dirty="0">
                <a:solidFill>
                  <a:srgbClr val="02414C"/>
                </a:solidFill>
                <a:latin typeface="+mj-lt"/>
              </a:rPr>
              <a:t>The One Payment for SAP-Driven Businesses</a:t>
            </a:r>
            <a:endParaRPr lang="en-US" sz="4000" dirty="0">
              <a:solidFill>
                <a:srgbClr val="02414C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34ADB-5E84-8AB5-2A52-41ADDE92AFE7}"/>
              </a:ext>
            </a:extLst>
          </p:cNvPr>
          <p:cNvSpPr txBox="1"/>
          <p:nvPr/>
        </p:nvSpPr>
        <p:spPr bwMode="black">
          <a:xfrm>
            <a:off x="1321027" y="2521046"/>
            <a:ext cx="4699000" cy="1117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0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SAP-embedded virtual cards</a:t>
            </a:r>
            <a:r>
              <a:rPr lang="en-GB" sz="1800" dirty="0">
                <a:latin typeface="+mn-lt"/>
              </a:rPr>
              <a:t>, issued by </a:t>
            </a:r>
            <a:r>
              <a:rPr lang="en-GB" sz="1800" dirty="0">
                <a:latin typeface="+mj-lt"/>
              </a:rPr>
              <a:t>[Issuer name], </a:t>
            </a:r>
            <a:r>
              <a:rPr lang="en-GB" sz="1800" dirty="0">
                <a:latin typeface="+mn-lt"/>
              </a:rPr>
              <a:t>seamlessly brings payments, automation, and control together inside the systems you already use.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6DD5C-7426-CFEA-AFAF-66A380FB11DD}"/>
              </a:ext>
            </a:extLst>
          </p:cNvPr>
          <p:cNvSpPr txBox="1"/>
          <p:nvPr/>
        </p:nvSpPr>
        <p:spPr bwMode="black">
          <a:xfrm>
            <a:off x="1321027" y="4091265"/>
            <a:ext cx="2949637" cy="450000"/>
          </a:xfrm>
          <a:prstGeom prst="rect">
            <a:avLst/>
          </a:prstGeom>
          <a:solidFill>
            <a:srgbClr val="FFF3B8"/>
          </a:solidFill>
        </p:spPr>
        <p:txBody>
          <a:bodyPr wrap="square" lIns="432000" tIns="0" rIns="108000" bIns="0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6D1900"/>
                </a:solidFill>
                <a:latin typeface="+mj-lt"/>
              </a:rPr>
              <a:t>One</a:t>
            </a:r>
            <a:r>
              <a:rPr lang="en-GB" sz="1800" dirty="0">
                <a:solidFill>
                  <a:srgbClr val="6D1900"/>
                </a:solidFill>
                <a:latin typeface="+mn-lt"/>
              </a:rPr>
              <a:t> ecosystem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21C7D-B250-1E0F-8311-616A3C1C9293}"/>
              </a:ext>
            </a:extLst>
          </p:cNvPr>
          <p:cNvSpPr txBox="1"/>
          <p:nvPr/>
        </p:nvSpPr>
        <p:spPr bwMode="black">
          <a:xfrm>
            <a:off x="1321027" y="4618887"/>
            <a:ext cx="2949637" cy="450000"/>
          </a:xfrm>
          <a:prstGeom prst="rect">
            <a:avLst/>
          </a:prstGeom>
          <a:solidFill>
            <a:srgbClr val="FFC933"/>
          </a:solidFill>
        </p:spPr>
        <p:txBody>
          <a:bodyPr wrap="square" lIns="432000" tIns="0" rIns="108000" bIns="0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6D1900"/>
                </a:solidFill>
                <a:latin typeface="+mj-lt"/>
              </a:rPr>
              <a:t>One</a:t>
            </a:r>
            <a:r>
              <a:rPr lang="en-GB" sz="1800" dirty="0">
                <a:solidFill>
                  <a:srgbClr val="6D1900"/>
                </a:solidFill>
                <a:latin typeface="+mn-lt"/>
              </a:rPr>
              <a:t> workflow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1BBF3-C098-1937-150B-F87513587ADB}"/>
              </a:ext>
            </a:extLst>
          </p:cNvPr>
          <p:cNvSpPr txBox="1"/>
          <p:nvPr/>
        </p:nvSpPr>
        <p:spPr bwMode="black">
          <a:xfrm>
            <a:off x="1321026" y="5146509"/>
            <a:ext cx="2949637" cy="450000"/>
          </a:xfrm>
          <a:prstGeom prst="rect">
            <a:avLst/>
          </a:prstGeom>
          <a:solidFill>
            <a:srgbClr val="E76500"/>
          </a:solidFill>
        </p:spPr>
        <p:txBody>
          <a:bodyPr wrap="square" lIns="432000" tIns="0" rIns="108000" bIns="0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FFF3B8"/>
                </a:solidFill>
                <a:latin typeface="+mj-lt"/>
              </a:rPr>
              <a:t>One</a:t>
            </a:r>
            <a:r>
              <a:rPr lang="en-GB" sz="1800" dirty="0">
                <a:solidFill>
                  <a:srgbClr val="FFF3B8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FFF3B8"/>
                </a:solidFill>
              </a:rPr>
              <a:t>trusted way to pay</a:t>
            </a:r>
            <a:endParaRPr lang="en-GB" sz="1800" dirty="0">
              <a:solidFill>
                <a:srgbClr val="FFF3B8"/>
              </a:solidFill>
              <a:latin typeface="+mn-lt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ED81DE6-BD62-BF5A-CB1B-6FF6061FDCB2}"/>
              </a:ext>
            </a:extLst>
          </p:cNvPr>
          <p:cNvSpPr/>
          <p:nvPr/>
        </p:nvSpPr>
        <p:spPr bwMode="gray">
          <a:xfrm>
            <a:off x="1422297" y="4215781"/>
            <a:ext cx="226088" cy="200967"/>
          </a:xfrm>
          <a:custGeom>
            <a:avLst/>
            <a:gdLst>
              <a:gd name="connsiteX0" fmla="*/ 226088 w 226088"/>
              <a:gd name="connsiteY0" fmla="*/ 0 h 236137"/>
              <a:gd name="connsiteX1" fmla="*/ 60290 w 226088"/>
              <a:gd name="connsiteY1" fmla="*/ 236137 h 236137"/>
              <a:gd name="connsiteX2" fmla="*/ 0 w 226088"/>
              <a:gd name="connsiteY2" fmla="*/ 160774 h 23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88" h="236137">
                <a:moveTo>
                  <a:pt x="226088" y="0"/>
                </a:moveTo>
                <a:lnTo>
                  <a:pt x="60290" y="236137"/>
                </a:lnTo>
                <a:lnTo>
                  <a:pt x="0" y="160774"/>
                </a:lnTo>
              </a:path>
            </a:pathLst>
          </a:custGeom>
          <a:noFill/>
          <a:ln w="25400" algn="ctr">
            <a:solidFill>
              <a:srgbClr val="6D19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12645E8-EE43-530C-B932-9B7192F118BF}"/>
              </a:ext>
            </a:extLst>
          </p:cNvPr>
          <p:cNvSpPr/>
          <p:nvPr/>
        </p:nvSpPr>
        <p:spPr bwMode="gray">
          <a:xfrm>
            <a:off x="1422297" y="4744551"/>
            <a:ext cx="226088" cy="200967"/>
          </a:xfrm>
          <a:custGeom>
            <a:avLst/>
            <a:gdLst>
              <a:gd name="connsiteX0" fmla="*/ 226088 w 226088"/>
              <a:gd name="connsiteY0" fmla="*/ 0 h 236137"/>
              <a:gd name="connsiteX1" fmla="*/ 60290 w 226088"/>
              <a:gd name="connsiteY1" fmla="*/ 236137 h 236137"/>
              <a:gd name="connsiteX2" fmla="*/ 0 w 226088"/>
              <a:gd name="connsiteY2" fmla="*/ 160774 h 23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88" h="236137">
                <a:moveTo>
                  <a:pt x="226088" y="0"/>
                </a:moveTo>
                <a:lnTo>
                  <a:pt x="60290" y="236137"/>
                </a:lnTo>
                <a:lnTo>
                  <a:pt x="0" y="160774"/>
                </a:lnTo>
              </a:path>
            </a:pathLst>
          </a:custGeom>
          <a:noFill/>
          <a:ln w="25400" algn="ctr">
            <a:solidFill>
              <a:srgbClr val="6D19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2633724-D914-1A96-FE09-4A20E632D2C9}"/>
              </a:ext>
            </a:extLst>
          </p:cNvPr>
          <p:cNvSpPr/>
          <p:nvPr/>
        </p:nvSpPr>
        <p:spPr bwMode="gray">
          <a:xfrm>
            <a:off x="1422297" y="5266446"/>
            <a:ext cx="226088" cy="200967"/>
          </a:xfrm>
          <a:custGeom>
            <a:avLst/>
            <a:gdLst>
              <a:gd name="connsiteX0" fmla="*/ 226088 w 226088"/>
              <a:gd name="connsiteY0" fmla="*/ 0 h 236137"/>
              <a:gd name="connsiteX1" fmla="*/ 60290 w 226088"/>
              <a:gd name="connsiteY1" fmla="*/ 236137 h 236137"/>
              <a:gd name="connsiteX2" fmla="*/ 0 w 226088"/>
              <a:gd name="connsiteY2" fmla="*/ 160774 h 23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88" h="236137">
                <a:moveTo>
                  <a:pt x="226088" y="0"/>
                </a:moveTo>
                <a:lnTo>
                  <a:pt x="60290" y="236137"/>
                </a:lnTo>
                <a:lnTo>
                  <a:pt x="0" y="160774"/>
                </a:lnTo>
              </a:path>
            </a:pathLst>
          </a:custGeom>
          <a:noFill/>
          <a:ln w="25400" algn="ctr">
            <a:solidFill>
              <a:srgbClr val="FFF3B8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1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2FF23-0E5B-4AAE-E6BE-F7422949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625B56C-0107-1328-A9B4-A10067A2737A}"/>
              </a:ext>
            </a:extLst>
          </p:cNvPr>
          <p:cNvSpPr txBox="1">
            <a:spLocks/>
          </p:cNvSpPr>
          <p:nvPr/>
        </p:nvSpPr>
        <p:spPr bwMode="black">
          <a:xfrm>
            <a:off x="1323976" y="821143"/>
            <a:ext cx="4699000" cy="768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GB" sz="3000" dirty="0">
                <a:latin typeface="+mj-lt"/>
              </a:rPr>
              <a:t>The Payment Gap in </a:t>
            </a:r>
            <a:br>
              <a:rPr lang="en-GB" sz="3000" dirty="0">
                <a:latin typeface="+mj-lt"/>
              </a:rPr>
            </a:br>
            <a:r>
              <a:rPr lang="en-GB" sz="3000" dirty="0">
                <a:latin typeface="+mj-lt"/>
              </a:rPr>
              <a:t>Your SAP Workflow</a:t>
            </a:r>
            <a:endParaRPr lang="en-US" sz="3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BA7B9-680D-BD43-ED0B-109F8634424C}"/>
              </a:ext>
            </a:extLst>
          </p:cNvPr>
          <p:cNvSpPr txBox="1"/>
          <p:nvPr/>
        </p:nvSpPr>
        <p:spPr bwMode="black">
          <a:xfrm>
            <a:off x="1323975" y="2194385"/>
            <a:ext cx="4235161" cy="434164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2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GB" sz="1800" dirty="0">
                <a:solidFill>
                  <a:schemeClr val="dk1"/>
                </a:solidFill>
                <a:latin typeface="+mj-lt"/>
              </a:rPr>
              <a:t>Disconnected card payments are ruining your systems in procurement and costing you.</a:t>
            </a:r>
          </a:p>
          <a:p>
            <a:pPr lvl="0">
              <a:lnSpc>
                <a:spcPct val="102000"/>
              </a:lnSpc>
              <a:spcAft>
                <a:spcPts val="600"/>
              </a:spcAft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Your teams rely on SAP for procurement and AP, but when payments run through external card programs, things break down.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Disconnected tools and workflows lead </a:t>
            </a:r>
            <a:br>
              <a:rPr lang="en-GB" sz="1500" dirty="0">
                <a:solidFill>
                  <a:schemeClr val="dk1"/>
                </a:solidFill>
                <a:latin typeface="+mn-lt"/>
              </a:rPr>
            </a:br>
            <a:r>
              <a:rPr lang="en-GB" sz="1500" dirty="0">
                <a:solidFill>
                  <a:schemeClr val="dk1"/>
                </a:solidFill>
                <a:latin typeface="+mn-lt"/>
              </a:rPr>
              <a:t>to manual effort and errors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Manual steps and delayed payments frustrate buyers and suppliers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High IT overhead and low supplier adoption drag down ROI</a:t>
            </a:r>
          </a:p>
          <a:p>
            <a:pPr lvl="0">
              <a:lnSpc>
                <a:spcPct val="102000"/>
              </a:lnSpc>
              <a:spcAft>
                <a:spcPts val="600"/>
              </a:spcAft>
            </a:pPr>
            <a:endParaRPr lang="en-GB" sz="22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85BB6-F99B-37EA-5B5D-3E156BCABCDA}"/>
              </a:ext>
            </a:extLst>
          </p:cNvPr>
          <p:cNvSpPr txBox="1"/>
          <p:nvPr/>
        </p:nvSpPr>
        <p:spPr bwMode="black">
          <a:xfrm>
            <a:off x="6164261" y="4959350"/>
            <a:ext cx="5668964" cy="1023938"/>
          </a:xfrm>
          <a:prstGeom prst="rect">
            <a:avLst/>
          </a:prstGeom>
          <a:solidFill>
            <a:srgbClr val="C2FCEE"/>
          </a:solidFill>
        </p:spPr>
        <p:txBody>
          <a:bodyPr wrap="square" lIns="288000" tIns="0" rIns="251999" bIns="0" anchor="ctr" anchorCtr="0">
            <a:noAutofit/>
          </a:bodyPr>
          <a:lstStyle/>
          <a:p>
            <a:pPr lvl="0">
              <a:lnSpc>
                <a:spcPct val="102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2414C"/>
                </a:solidFill>
                <a:latin typeface="+mn-lt"/>
              </a:rPr>
              <a:t>Legacy virtual cards weren’t built for SAP. </a:t>
            </a:r>
            <a:br>
              <a:rPr lang="en-GB" sz="1800" dirty="0">
                <a:solidFill>
                  <a:srgbClr val="02414C"/>
                </a:solidFill>
                <a:latin typeface="+mn-lt"/>
              </a:rPr>
            </a:br>
            <a:r>
              <a:rPr lang="en-GB" sz="1800" dirty="0">
                <a:solidFill>
                  <a:srgbClr val="02414C"/>
                </a:solidFill>
                <a:latin typeface="+mj-lt"/>
              </a:rPr>
              <a:t>That’s why they don’t deliver.</a:t>
            </a:r>
          </a:p>
        </p:txBody>
      </p:sp>
      <p:pic>
        <p:nvPicPr>
          <p:cNvPr id="4" name="Picture 3" descr="A person sitting at a table looking at a tablet&#10;&#10;AI-generated content may be incorrect.">
            <a:extLst>
              <a:ext uri="{FF2B5EF4-FFF2-40B4-BE49-F238E27FC236}">
                <a16:creationId xmlns:a16="http://schemas.microsoft.com/office/drawing/2014/main" id="{A9A05810-2BE8-D1A1-6E8C-56DDC2E96F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21" t="-92" r="-46" b="11763"/>
          <a:stretch>
            <a:fillRect/>
          </a:stretch>
        </p:blipFill>
        <p:spPr>
          <a:xfrm flipH="1">
            <a:off x="6169026" y="874712"/>
            <a:ext cx="5664200" cy="40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08D7-39F1-6247-1CB7-20391DB30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C30D36EF-0508-0479-2FD4-4C1DA16A4BA4}"/>
              </a:ext>
            </a:extLst>
          </p:cNvPr>
          <p:cNvSpPr txBox="1">
            <a:spLocks/>
          </p:cNvSpPr>
          <p:nvPr/>
        </p:nvSpPr>
        <p:spPr bwMode="black">
          <a:xfrm>
            <a:off x="1323976" y="821143"/>
            <a:ext cx="4699000" cy="6079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GB" sz="3000" dirty="0"/>
              <a:t>Embedded. Automated. </a:t>
            </a:r>
            <a:r>
              <a:rPr lang="en-GB" sz="3000" dirty="0">
                <a:latin typeface="+mn-lt"/>
              </a:rPr>
              <a:t>Built for SAP </a:t>
            </a:r>
            <a:endParaRPr lang="en-US" sz="3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15923-0319-CAE9-2D37-9BCD579443EF}"/>
              </a:ext>
            </a:extLst>
          </p:cNvPr>
          <p:cNvSpPr txBox="1"/>
          <p:nvPr/>
        </p:nvSpPr>
        <p:spPr bwMode="black">
          <a:xfrm>
            <a:off x="1323975" y="2203413"/>
            <a:ext cx="9850531" cy="178417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2000"/>
              </a:lnSpc>
              <a:spcAft>
                <a:spcPts val="900"/>
              </a:spcAft>
            </a:pPr>
            <a:r>
              <a:rPr lang="en-GB" sz="1800" dirty="0">
                <a:solidFill>
                  <a:schemeClr val="dk1"/>
                </a:solidFill>
                <a:latin typeface="+mn-lt"/>
              </a:rPr>
              <a:t>SAP-embedded virtual cards are fully integrated inside the systems you already use. </a:t>
            </a:r>
          </a:p>
          <a:p>
            <a:pPr lvl="0">
              <a:lnSpc>
                <a:spcPct val="102000"/>
              </a:lnSpc>
              <a:spcAft>
                <a:spcPts val="900"/>
              </a:spcAft>
            </a:pPr>
            <a:r>
              <a:rPr lang="en-GB" sz="1800" dirty="0">
                <a:solidFill>
                  <a:schemeClr val="dk1"/>
                </a:solidFill>
                <a:latin typeface="+mj-lt"/>
              </a:rPr>
              <a:t>No bolt-</a:t>
            </a:r>
            <a:r>
              <a:rPr lang="en-GB" sz="1800" dirty="0" err="1">
                <a:solidFill>
                  <a:schemeClr val="dk1"/>
                </a:solidFill>
                <a:latin typeface="+mj-lt"/>
              </a:rPr>
              <a:t>ons</a:t>
            </a:r>
            <a:r>
              <a:rPr lang="en-GB" sz="1800" dirty="0">
                <a:solidFill>
                  <a:schemeClr val="dk1"/>
                </a:solidFill>
                <a:latin typeface="+mj-lt"/>
              </a:rPr>
              <a:t>, no extra logins, no disruption.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CA65D-D414-67D1-C0D2-DE56FED9660C}"/>
              </a:ext>
            </a:extLst>
          </p:cNvPr>
          <p:cNvSpPr txBox="1"/>
          <p:nvPr/>
        </p:nvSpPr>
        <p:spPr bwMode="black">
          <a:xfrm>
            <a:off x="1323975" y="3237114"/>
            <a:ext cx="4699000" cy="3837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2000"/>
              </a:lnSpc>
              <a:spcAft>
                <a:spcPts val="900"/>
              </a:spcAft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They support:</a:t>
            </a:r>
          </a:p>
          <a:p>
            <a:pPr lvl="0">
              <a:lnSpc>
                <a:spcPct val="102000"/>
              </a:lnSpc>
              <a:spcAft>
                <a:spcPts val="900"/>
              </a:spcAft>
            </a:pPr>
            <a:endParaRPr lang="en-GB" sz="15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1339A-7341-538D-52EB-BB72ED329689}"/>
              </a:ext>
            </a:extLst>
          </p:cNvPr>
          <p:cNvSpPr txBox="1"/>
          <p:nvPr/>
        </p:nvSpPr>
        <p:spPr bwMode="black">
          <a:xfrm>
            <a:off x="1313561" y="3620885"/>
            <a:ext cx="4694238" cy="1417472"/>
          </a:xfrm>
          <a:prstGeom prst="rect">
            <a:avLst/>
          </a:prstGeom>
          <a:solidFill>
            <a:srgbClr val="C3FCEE"/>
          </a:solidFill>
        </p:spPr>
        <p:txBody>
          <a:bodyPr wrap="square" lIns="1152000" tIns="0" rIns="0" bIns="0" anchor="ctr" anchorCtr="0">
            <a:noAutofit/>
          </a:bodyPr>
          <a:lstStyle/>
          <a:p>
            <a:pPr lvl="0">
              <a:lnSpc>
                <a:spcPct val="102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2414C"/>
                </a:solidFill>
                <a:latin typeface="+mj-lt"/>
              </a:rPr>
              <a:t>Pay on Invoice: </a:t>
            </a:r>
            <a:br>
              <a:rPr lang="en-GB" sz="1800" dirty="0">
                <a:solidFill>
                  <a:srgbClr val="02414C"/>
                </a:solidFill>
                <a:latin typeface="+mj-lt"/>
              </a:rPr>
            </a:br>
            <a:r>
              <a:rPr lang="en-GB" sz="1800" dirty="0">
                <a:solidFill>
                  <a:srgbClr val="02414C"/>
                </a:solidFill>
                <a:latin typeface="+mn-lt"/>
              </a:rPr>
              <a:t>For high-volume payments triggered at invoice approval</a:t>
            </a:r>
            <a:endParaRPr lang="en-GB" sz="1800" dirty="0">
              <a:solidFill>
                <a:srgbClr val="02414C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40936-6454-797E-E114-31A37855B8A1}"/>
              </a:ext>
            </a:extLst>
          </p:cNvPr>
          <p:cNvSpPr txBox="1"/>
          <p:nvPr/>
        </p:nvSpPr>
        <p:spPr bwMode="black">
          <a:xfrm>
            <a:off x="6251621" y="3620885"/>
            <a:ext cx="4694238" cy="1417472"/>
          </a:xfrm>
          <a:prstGeom prst="rect">
            <a:avLst/>
          </a:prstGeom>
          <a:solidFill>
            <a:srgbClr val="C3FCEE"/>
          </a:solidFill>
        </p:spPr>
        <p:txBody>
          <a:bodyPr wrap="square" lIns="1152000" tIns="0" rIns="0" bIns="0" anchor="ctr" anchorCtr="0">
            <a:noAutofit/>
          </a:bodyPr>
          <a:lstStyle/>
          <a:p>
            <a:pPr lvl="0">
              <a:lnSpc>
                <a:spcPct val="102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2414C"/>
                </a:solidFill>
                <a:latin typeface="+mj-lt"/>
              </a:rPr>
              <a:t>Pay on PO:</a:t>
            </a:r>
            <a:r>
              <a:rPr lang="en-GB" sz="1800" dirty="0">
                <a:solidFill>
                  <a:srgbClr val="02414C"/>
                </a:solidFill>
                <a:latin typeface="+mn-lt"/>
              </a:rPr>
              <a:t> </a:t>
            </a:r>
            <a:br>
              <a:rPr lang="en-GB" sz="1800" dirty="0">
                <a:solidFill>
                  <a:srgbClr val="02414C"/>
                </a:solidFill>
                <a:latin typeface="+mn-lt"/>
              </a:rPr>
            </a:br>
            <a:r>
              <a:rPr lang="en-GB" sz="1800" dirty="0">
                <a:solidFill>
                  <a:srgbClr val="02414C"/>
                </a:solidFill>
                <a:latin typeface="+mn-lt"/>
              </a:rPr>
              <a:t>For one-time, urgent, or </a:t>
            </a:r>
            <a:br>
              <a:rPr lang="en-GB" sz="1800" dirty="0">
                <a:solidFill>
                  <a:srgbClr val="02414C"/>
                </a:solidFill>
                <a:latin typeface="+mn-lt"/>
              </a:rPr>
            </a:br>
            <a:r>
              <a:rPr lang="en-GB" sz="1800" dirty="0">
                <a:solidFill>
                  <a:srgbClr val="02414C"/>
                </a:solidFill>
                <a:latin typeface="+mn-lt"/>
              </a:rPr>
              <a:t>pay-at-purchase spend, embedded at requisition</a:t>
            </a:r>
            <a:endParaRPr lang="en-GB" sz="1800" dirty="0">
              <a:solidFill>
                <a:srgbClr val="02414C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FE632-3590-CD7F-63A8-E1EF3882466A}"/>
              </a:ext>
            </a:extLst>
          </p:cNvPr>
          <p:cNvSpPr txBox="1"/>
          <p:nvPr/>
        </p:nvSpPr>
        <p:spPr bwMode="black">
          <a:xfrm>
            <a:off x="1323975" y="5230242"/>
            <a:ext cx="9621884" cy="3837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2000"/>
              </a:lnSpc>
              <a:spcAft>
                <a:spcPts val="900"/>
              </a:spcAft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And it works with </a:t>
            </a:r>
            <a:r>
              <a:rPr lang="en-GB" sz="1500" dirty="0">
                <a:solidFill>
                  <a:schemeClr val="dk1"/>
                </a:solidFill>
                <a:latin typeface="+mj-lt"/>
              </a:rPr>
              <a:t>[Issuer name], </a:t>
            </a:r>
            <a:r>
              <a:rPr lang="en-GB" sz="1500" dirty="0">
                <a:solidFill>
                  <a:schemeClr val="dk1"/>
                </a:solidFill>
                <a:latin typeface="+mn-lt"/>
              </a:rPr>
              <a:t>so there’s no need to change providers or create new workflows.</a:t>
            </a:r>
          </a:p>
          <a:p>
            <a:pPr lvl="0">
              <a:lnSpc>
                <a:spcPct val="102000"/>
              </a:lnSpc>
              <a:spcAft>
                <a:spcPts val="900"/>
              </a:spcAft>
            </a:pPr>
            <a:endParaRPr lang="en-GB" sz="15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68A0D8-8253-44DE-C94C-AFE9A880F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0874" y="4000718"/>
            <a:ext cx="504000" cy="504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8B97CAE-2299-9806-E279-F4D314641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8934" y="3964125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DD7D-C0E3-D62A-6F1D-4B55AE77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318F15-16F8-E94F-29B7-8593D5BC6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56" r="16738" b="7776"/>
          <a:stretch>
            <a:fillRect/>
          </a:stretch>
        </p:blipFill>
        <p:spPr>
          <a:xfrm flipH="1">
            <a:off x="7132637" y="873671"/>
            <a:ext cx="4700587" cy="5109617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014743FC-484F-061F-7840-C69E2588886C}"/>
              </a:ext>
            </a:extLst>
          </p:cNvPr>
          <p:cNvSpPr txBox="1">
            <a:spLocks/>
          </p:cNvSpPr>
          <p:nvPr/>
        </p:nvSpPr>
        <p:spPr bwMode="black">
          <a:xfrm>
            <a:off x="2292350" y="828386"/>
            <a:ext cx="4700588" cy="6079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GB" sz="3000" dirty="0">
                <a:solidFill>
                  <a:srgbClr val="02414C"/>
                </a:solidFill>
              </a:rPr>
              <a:t>Pay on Invoice: </a:t>
            </a:r>
            <a:br>
              <a:rPr lang="en-GB" sz="3000" dirty="0">
                <a:solidFill>
                  <a:srgbClr val="02414C"/>
                </a:solidFill>
              </a:rPr>
            </a:br>
            <a:r>
              <a:rPr lang="en-GB" sz="3000" dirty="0">
                <a:solidFill>
                  <a:srgbClr val="02414C"/>
                </a:solidFill>
                <a:latin typeface="+mn-lt"/>
              </a:rPr>
              <a:t>SAP Taulia ERP-Embedded Virtual Cards</a:t>
            </a:r>
            <a:endParaRPr lang="en-US" sz="3000" dirty="0">
              <a:solidFill>
                <a:srgbClr val="02414C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9AC71-B45B-F6B1-9A0A-1F11619C1D62}"/>
              </a:ext>
            </a:extLst>
          </p:cNvPr>
          <p:cNvSpPr txBox="1"/>
          <p:nvPr/>
        </p:nvSpPr>
        <p:spPr bwMode="black">
          <a:xfrm>
            <a:off x="1316736" y="2200924"/>
            <a:ext cx="4304746" cy="334782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2000"/>
              </a:lnSpc>
              <a:spcAft>
                <a:spcPts val="900"/>
              </a:spcAft>
            </a:pPr>
            <a:r>
              <a:rPr lang="en-GB" sz="1800" dirty="0">
                <a:solidFill>
                  <a:schemeClr val="dk1"/>
                </a:solidFill>
                <a:latin typeface="+mj-lt"/>
              </a:rPr>
              <a:t>Touchless invoice payments, </a:t>
            </a:r>
            <a:br>
              <a:rPr lang="en-GB" sz="1800" dirty="0">
                <a:solidFill>
                  <a:schemeClr val="dk1"/>
                </a:solidFill>
                <a:latin typeface="+mj-lt"/>
              </a:rPr>
            </a:br>
            <a:r>
              <a:rPr lang="en-GB" sz="1800" dirty="0">
                <a:solidFill>
                  <a:schemeClr val="dk1"/>
                </a:solidFill>
                <a:latin typeface="+mj-lt"/>
              </a:rPr>
              <a:t>directly from your SAP ERP. </a:t>
            </a:r>
          </a:p>
          <a:p>
            <a:pPr lvl="0">
              <a:lnSpc>
                <a:spcPct val="102000"/>
              </a:lnSpc>
              <a:spcAft>
                <a:spcPts val="900"/>
              </a:spcAft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Pay-on-Invoice embedded cards automate payments when an invoice is approved, with no manual steps, no workarounds.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Triggered automatically after invoice approval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ERP-led processing in SAP ECC and </a:t>
            </a:r>
            <a:br>
              <a:rPr lang="en-GB" sz="1500" dirty="0">
                <a:solidFill>
                  <a:schemeClr val="dk1"/>
                </a:solidFill>
                <a:latin typeface="+mn-lt"/>
              </a:rPr>
            </a:br>
            <a:r>
              <a:rPr lang="en-GB" sz="1500" dirty="0">
                <a:solidFill>
                  <a:schemeClr val="dk1"/>
                </a:solidFill>
                <a:latin typeface="+mn-lt"/>
              </a:rPr>
              <a:t>S/4HANA, with full reconciliation on </a:t>
            </a:r>
            <a:br>
              <a:rPr lang="en-GB" sz="1500" dirty="0">
                <a:solidFill>
                  <a:schemeClr val="dk1"/>
                </a:solidFill>
                <a:latin typeface="+mn-lt"/>
              </a:rPr>
            </a:br>
            <a:r>
              <a:rPr lang="en-GB" sz="1500" dirty="0">
                <a:solidFill>
                  <a:schemeClr val="dk1"/>
                </a:solidFill>
                <a:latin typeface="+mn-lt"/>
              </a:rPr>
              <a:t>the near-term roadmap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Ideal for high-volume AP and </a:t>
            </a:r>
            <a:br>
              <a:rPr lang="en-GB" sz="1500" dirty="0">
                <a:solidFill>
                  <a:schemeClr val="dk1"/>
                </a:solidFill>
                <a:latin typeface="+mn-lt"/>
              </a:rPr>
            </a:br>
            <a:r>
              <a:rPr lang="en-GB" sz="1500" dirty="0">
                <a:solidFill>
                  <a:schemeClr val="dk1"/>
                </a:solidFill>
                <a:latin typeface="+mn-lt"/>
              </a:rPr>
              <a:t>treasury-led spend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38A83-76DD-48FF-C8A9-FD546A766265}"/>
              </a:ext>
            </a:extLst>
          </p:cNvPr>
          <p:cNvSpPr txBox="1"/>
          <p:nvPr/>
        </p:nvSpPr>
        <p:spPr bwMode="black">
          <a:xfrm>
            <a:off x="6097587" y="2095970"/>
            <a:ext cx="2706034" cy="746643"/>
          </a:xfrm>
          <a:prstGeom prst="rect">
            <a:avLst/>
          </a:prstGeom>
          <a:solidFill>
            <a:srgbClr val="FFF3B8"/>
          </a:solidFill>
        </p:spPr>
        <p:txBody>
          <a:bodyPr wrap="square" lIns="144000" tIns="144000" rIns="144000" bIns="144000" anchor="ctr" anchorCtr="0">
            <a:sp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GB" sz="1500" dirty="0">
                <a:solidFill>
                  <a:srgbClr val="6D1900"/>
                </a:solidFill>
                <a:latin typeface="+mn-lt"/>
              </a:rPr>
              <a:t>ERP integration </a:t>
            </a:r>
            <a:r>
              <a:rPr lang="en-GB" sz="1500" b="1" dirty="0">
                <a:solidFill>
                  <a:srgbClr val="6D1900"/>
                </a:solidFill>
                <a:latin typeface="+mn-lt"/>
              </a:rPr>
              <a:t>saves </a:t>
            </a:r>
            <a:br>
              <a:rPr lang="en-GB" sz="1500" b="1" dirty="0">
                <a:solidFill>
                  <a:srgbClr val="6D1900"/>
                </a:solidFill>
                <a:latin typeface="+mn-lt"/>
              </a:rPr>
            </a:br>
            <a:r>
              <a:rPr lang="en-GB" sz="1500" b="1" dirty="0">
                <a:solidFill>
                  <a:srgbClr val="6D1900"/>
                </a:solidFill>
                <a:latin typeface="+mn-lt"/>
              </a:rPr>
              <a:t>1,000-3,000 hours </a:t>
            </a:r>
            <a:r>
              <a:rPr lang="en-GB" sz="1500" dirty="0">
                <a:solidFill>
                  <a:srgbClr val="6D1900"/>
                </a:solidFill>
                <a:latin typeface="+mn-lt"/>
              </a:rPr>
              <a:t>annually.</a:t>
            </a:r>
            <a:endParaRPr lang="en-US" sz="1500" dirty="0">
              <a:solidFill>
                <a:srgbClr val="6D19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8FF7C-1CC6-C61C-DF76-7BFE53466928}"/>
              </a:ext>
            </a:extLst>
          </p:cNvPr>
          <p:cNvSpPr txBox="1"/>
          <p:nvPr/>
        </p:nvSpPr>
        <p:spPr bwMode="black">
          <a:xfrm>
            <a:off x="6097587" y="3063083"/>
            <a:ext cx="2706035" cy="746643"/>
          </a:xfrm>
          <a:prstGeom prst="rect">
            <a:avLst/>
          </a:prstGeom>
          <a:solidFill>
            <a:srgbClr val="FFC933"/>
          </a:solidFill>
        </p:spPr>
        <p:txBody>
          <a:bodyPr wrap="square" lIns="144000" tIns="144000" rIns="144000" bIns="144000" anchor="ctr" anchorCtr="0">
            <a:sp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GB" sz="1500" dirty="0">
                <a:solidFill>
                  <a:srgbClr val="6D1900"/>
                </a:solidFill>
                <a:latin typeface="+mn-lt"/>
              </a:rPr>
              <a:t>Delivers up to </a:t>
            </a:r>
            <a:r>
              <a:rPr lang="en-GB" sz="1500" b="1" dirty="0">
                <a:solidFill>
                  <a:srgbClr val="6D1900"/>
                </a:solidFill>
                <a:latin typeface="+mn-lt"/>
              </a:rPr>
              <a:t>$300k in operational ROI</a:t>
            </a:r>
            <a:r>
              <a:rPr lang="en-GB" sz="1500" dirty="0">
                <a:solidFill>
                  <a:srgbClr val="6D1900"/>
                </a:solidFill>
                <a:latin typeface="+mn-lt"/>
              </a:rPr>
              <a:t> per year.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D3F33A-AFDC-4822-4084-64208C1CA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3975" y="875840"/>
            <a:ext cx="720000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9E0E6-2CDB-791E-7E1C-D1BDADBD8A71}"/>
              </a:ext>
            </a:extLst>
          </p:cNvPr>
          <p:cNvSpPr txBox="1"/>
          <p:nvPr/>
        </p:nvSpPr>
        <p:spPr bwMode="black">
          <a:xfrm>
            <a:off x="6097587" y="4057865"/>
            <a:ext cx="2706035" cy="750938"/>
          </a:xfrm>
          <a:prstGeom prst="rect">
            <a:avLst/>
          </a:prstGeom>
          <a:solidFill>
            <a:srgbClr val="FFF3B8"/>
          </a:solidFill>
        </p:spPr>
        <p:txBody>
          <a:bodyPr wrap="square" lIns="144000" tIns="144000" rIns="144000" bIns="144000" anchor="ctr" anchorCtr="0">
            <a:sp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GB" sz="1500" dirty="0">
                <a:solidFill>
                  <a:srgbClr val="6D1900"/>
                </a:solidFill>
                <a:latin typeface="+mn-lt"/>
              </a:rPr>
              <a:t>Drives </a:t>
            </a:r>
            <a:r>
              <a:rPr lang="en-GB" sz="1500" b="1" dirty="0">
                <a:solidFill>
                  <a:srgbClr val="6D1900"/>
                </a:solidFill>
                <a:latin typeface="+mn-lt"/>
              </a:rPr>
              <a:t>2–3x higher supplier acceptance</a:t>
            </a:r>
            <a:r>
              <a:rPr lang="en-GB" sz="1500" dirty="0">
                <a:solidFill>
                  <a:srgbClr val="6D1900"/>
                </a:solidFill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43D45-F0EA-BC66-C90F-2F6FC756FFBA}"/>
              </a:ext>
            </a:extLst>
          </p:cNvPr>
          <p:cNvSpPr txBox="1"/>
          <p:nvPr/>
        </p:nvSpPr>
        <p:spPr bwMode="black">
          <a:xfrm>
            <a:off x="6097587" y="5131631"/>
            <a:ext cx="2706035" cy="750938"/>
          </a:xfrm>
          <a:prstGeom prst="rect">
            <a:avLst/>
          </a:prstGeom>
          <a:solidFill>
            <a:srgbClr val="FFC933"/>
          </a:solidFill>
        </p:spPr>
        <p:txBody>
          <a:bodyPr wrap="square" lIns="144000" tIns="144000" rIns="144000" bIns="144000" anchor="ctr" anchorCtr="0">
            <a:sp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GB" sz="1500" dirty="0">
                <a:solidFill>
                  <a:srgbClr val="6D1900"/>
                </a:solidFill>
                <a:latin typeface="+mn-lt"/>
              </a:rPr>
              <a:t>Saves up to </a:t>
            </a:r>
            <a:r>
              <a:rPr lang="en-GB" sz="1500" b="1" dirty="0">
                <a:solidFill>
                  <a:srgbClr val="6D1900"/>
                </a:solidFill>
                <a:latin typeface="+mn-lt"/>
              </a:rPr>
              <a:t>$300k on integration setup. </a:t>
            </a:r>
          </a:p>
        </p:txBody>
      </p:sp>
    </p:spTree>
    <p:extLst>
      <p:ext uri="{BB962C8B-B14F-4D97-AF65-F5344CB8AC3E}">
        <p14:creationId xmlns:p14="http://schemas.microsoft.com/office/powerpoint/2010/main" val="281784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DDA93-B78A-F6A3-0303-6E999CAE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6EE61-9A44-7A39-3565-085D73EF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02" t="2983" r="29694" b="4560"/>
          <a:stretch>
            <a:fillRect/>
          </a:stretch>
        </p:blipFill>
        <p:spPr>
          <a:xfrm>
            <a:off x="7132638" y="873671"/>
            <a:ext cx="4700587" cy="5109617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2041D43F-4A89-D21D-5F2A-DD521C265528}"/>
              </a:ext>
            </a:extLst>
          </p:cNvPr>
          <p:cNvSpPr txBox="1">
            <a:spLocks/>
          </p:cNvSpPr>
          <p:nvPr/>
        </p:nvSpPr>
        <p:spPr bwMode="black">
          <a:xfrm>
            <a:off x="2292350" y="828386"/>
            <a:ext cx="4066410" cy="6079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GB" sz="3000" dirty="0">
                <a:solidFill>
                  <a:srgbClr val="02414C"/>
                </a:solidFill>
              </a:rPr>
              <a:t>Pay on PO: </a:t>
            </a:r>
            <a:r>
              <a:rPr lang="en-GB" sz="3000" dirty="0">
                <a:solidFill>
                  <a:srgbClr val="02414C"/>
                </a:solidFill>
                <a:latin typeface="+mn-lt"/>
              </a:rPr>
              <a:t>Embedded Virtual Cards in SAP Ariba Buying </a:t>
            </a:r>
          </a:p>
          <a:p>
            <a:pPr lvl="0">
              <a:lnSpc>
                <a:spcPct val="90000"/>
              </a:lnSpc>
              <a:defRPr/>
            </a:pPr>
            <a:endParaRPr lang="en-GB" sz="3000" dirty="0">
              <a:solidFill>
                <a:srgbClr val="02414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B9B75-A191-17E9-684A-2ED42F77A5CE}"/>
              </a:ext>
            </a:extLst>
          </p:cNvPr>
          <p:cNvSpPr txBox="1"/>
          <p:nvPr/>
        </p:nvSpPr>
        <p:spPr bwMode="black">
          <a:xfrm>
            <a:off x="1316736" y="2479209"/>
            <a:ext cx="4304746" cy="334782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2000"/>
              </a:lnSpc>
              <a:spcAft>
                <a:spcPts val="900"/>
              </a:spcAft>
            </a:pPr>
            <a:r>
              <a:rPr lang="en-GB" sz="1800" dirty="0">
                <a:solidFill>
                  <a:schemeClr val="dk1"/>
                </a:solidFill>
                <a:latin typeface="+mj-lt"/>
              </a:rPr>
              <a:t>Fast, compliant payments </a:t>
            </a:r>
            <a:br>
              <a:rPr lang="en-GB" sz="1800" dirty="0">
                <a:solidFill>
                  <a:schemeClr val="dk1"/>
                </a:solidFill>
                <a:latin typeface="+mj-lt"/>
              </a:rPr>
            </a:br>
            <a:r>
              <a:rPr lang="en-GB" sz="1800" dirty="0">
                <a:solidFill>
                  <a:schemeClr val="dk1"/>
                </a:solidFill>
                <a:latin typeface="+mj-lt"/>
              </a:rPr>
              <a:t>from inside SAP Ariba. </a:t>
            </a:r>
          </a:p>
          <a:p>
            <a:pPr lvl="0">
              <a:lnSpc>
                <a:spcPct val="102000"/>
              </a:lnSpc>
              <a:spcAft>
                <a:spcPts val="900"/>
              </a:spcAft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Pay-on-PO embedded cards let buyers issue virtual cards at the point of requisition—no vendor onboarding, no delays.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Cards issued during requisition approval in </a:t>
            </a:r>
            <a:br>
              <a:rPr lang="en-GB" sz="1500" dirty="0">
                <a:solidFill>
                  <a:schemeClr val="dk1"/>
                </a:solidFill>
                <a:latin typeface="+mn-lt"/>
              </a:rPr>
            </a:br>
            <a:r>
              <a:rPr lang="en-GB" sz="1500" dirty="0">
                <a:solidFill>
                  <a:schemeClr val="dk1"/>
                </a:solidFill>
                <a:latin typeface="+mn-lt"/>
              </a:rPr>
              <a:t>SAP Ariba Buying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No vendor master updates required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Ideal for one-time, urgent, or non-</a:t>
            </a:r>
            <a:r>
              <a:rPr lang="en-GB" sz="1500" dirty="0" err="1">
                <a:solidFill>
                  <a:schemeClr val="dk1"/>
                </a:solidFill>
                <a:latin typeface="+mn-lt"/>
              </a:rPr>
              <a:t>catalog</a:t>
            </a:r>
            <a:r>
              <a:rPr lang="en-GB" sz="1500" dirty="0">
                <a:solidFill>
                  <a:schemeClr val="dk1"/>
                </a:solidFill>
                <a:latin typeface="+mn-lt"/>
              </a:rPr>
              <a:t> spend</a:t>
            </a:r>
          </a:p>
          <a:p>
            <a:pPr marL="285750" lvl="0" indent="-28575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n-lt"/>
              </a:rPr>
              <a:t>Keeps procurement workflows intact </a:t>
            </a:r>
            <a:br>
              <a:rPr lang="en-GB" sz="1500" dirty="0">
                <a:solidFill>
                  <a:schemeClr val="dk1"/>
                </a:solidFill>
                <a:latin typeface="+mn-lt"/>
              </a:rPr>
            </a:br>
            <a:r>
              <a:rPr lang="en-GB" sz="1500" dirty="0">
                <a:solidFill>
                  <a:schemeClr val="dk1"/>
                </a:solidFill>
                <a:latin typeface="+mn-lt"/>
              </a:rPr>
              <a:t>and compliant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11B6E8D-4597-C48B-60F2-99854E1C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6736" y="886231"/>
            <a:ext cx="720000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C313F9-AFBA-2B34-13DD-0868410A29A1}"/>
              </a:ext>
            </a:extLst>
          </p:cNvPr>
          <p:cNvSpPr txBox="1"/>
          <p:nvPr/>
        </p:nvSpPr>
        <p:spPr bwMode="black">
          <a:xfrm>
            <a:off x="6179439" y="2106923"/>
            <a:ext cx="2760605" cy="721700"/>
          </a:xfrm>
          <a:prstGeom prst="rect">
            <a:avLst/>
          </a:prstGeom>
          <a:solidFill>
            <a:srgbClr val="FFF3B8"/>
          </a:solidFill>
        </p:spPr>
        <p:txBody>
          <a:bodyPr wrap="square" lIns="144000" tIns="144000" rIns="144000" bIns="144000" anchor="ctr" anchorCtr="0">
            <a:spAutoFit/>
          </a:bodyPr>
          <a:lstStyle/>
          <a:p>
            <a:r>
              <a:rPr lang="en-GB" sz="1400" b="1" dirty="0">
                <a:solidFill>
                  <a:srgbClr val="6D1900"/>
                </a:solidFill>
                <a:latin typeface="+mn-lt"/>
              </a:rPr>
              <a:t>Save $500-700 in onboarding costs</a:t>
            </a:r>
            <a:r>
              <a:rPr lang="en-GB" sz="1400" dirty="0">
                <a:solidFill>
                  <a:srgbClr val="6D1900"/>
                </a:solidFill>
                <a:latin typeface="+mn-lt"/>
              </a:rPr>
              <a:t> per supplier.</a:t>
            </a:r>
            <a:r>
              <a:rPr lang="en-GB" sz="1400" baseline="30000" dirty="0">
                <a:solidFill>
                  <a:srgbClr val="6D1900"/>
                </a:solidFill>
                <a:latin typeface="+mn-lt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4373F9-BE6D-D740-61DB-6F4859EB7B0D}"/>
              </a:ext>
            </a:extLst>
          </p:cNvPr>
          <p:cNvSpPr txBox="1"/>
          <p:nvPr/>
        </p:nvSpPr>
        <p:spPr bwMode="black">
          <a:xfrm>
            <a:off x="6179438" y="3047143"/>
            <a:ext cx="2760605" cy="721700"/>
          </a:xfrm>
          <a:prstGeom prst="rect">
            <a:avLst/>
          </a:prstGeom>
          <a:solidFill>
            <a:srgbClr val="FFC933"/>
          </a:solidFill>
        </p:spPr>
        <p:txBody>
          <a:bodyPr wrap="square" lIns="144000" tIns="144000" rIns="144000" bIns="144000" anchor="ctr" anchorCtr="0">
            <a:spAutoFit/>
          </a:bodyPr>
          <a:lstStyle/>
          <a:p>
            <a:r>
              <a:rPr lang="en-GB" sz="1400" dirty="0">
                <a:solidFill>
                  <a:srgbClr val="6D1900"/>
                </a:solidFill>
                <a:latin typeface="+mn-lt"/>
              </a:rPr>
              <a:t>Earn an average rebate of </a:t>
            </a:r>
            <a:r>
              <a:rPr lang="en-GB" sz="1400" b="1" dirty="0">
                <a:solidFill>
                  <a:srgbClr val="6D1900"/>
                </a:solidFill>
                <a:latin typeface="+mn-lt"/>
              </a:rPr>
              <a:t>$9.52M</a:t>
            </a:r>
            <a:r>
              <a:rPr lang="en-GB" sz="1400" dirty="0">
                <a:solidFill>
                  <a:srgbClr val="6D1900"/>
                </a:solidFill>
                <a:latin typeface="+mn-lt"/>
              </a:rPr>
              <a:t>.</a:t>
            </a:r>
            <a:r>
              <a:rPr lang="en-GB" sz="1400" baseline="30000" dirty="0">
                <a:solidFill>
                  <a:srgbClr val="6D1900"/>
                </a:solidFill>
                <a:latin typeface="+mn-lt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9C830-A73E-6018-3F6F-5B0D61D9C9B8}"/>
              </a:ext>
            </a:extLst>
          </p:cNvPr>
          <p:cNvSpPr txBox="1"/>
          <p:nvPr/>
        </p:nvSpPr>
        <p:spPr bwMode="black">
          <a:xfrm>
            <a:off x="1316736" y="5942314"/>
            <a:ext cx="8283163" cy="9341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1088558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800" baseline="30000" dirty="0"/>
              <a:t>1</a:t>
            </a:r>
            <a:r>
              <a:rPr lang="en-GB" sz="800" dirty="0"/>
              <a:t> SAP Ariba, 2024</a:t>
            </a:r>
          </a:p>
          <a:p>
            <a:pPr>
              <a:spcAft>
                <a:spcPts val="300"/>
              </a:spcAft>
            </a:pPr>
            <a:r>
              <a:rPr lang="en-GB" sz="800" baseline="30000" dirty="0"/>
              <a:t>2</a:t>
            </a:r>
            <a:r>
              <a:rPr lang="en-GB" sz="800" dirty="0"/>
              <a:t> Based on average SAP Ariba Buying portfolio spend size of $952M and 1% rebate of card spend in the U.S. Figure may vary based on availability of rebate in your market</a:t>
            </a:r>
          </a:p>
          <a:p>
            <a:pPr>
              <a:spcAft>
                <a:spcPts val="300"/>
              </a:spcAft>
            </a:pPr>
            <a:r>
              <a:rPr lang="en-GB" sz="800" baseline="30000" dirty="0"/>
              <a:t>3 </a:t>
            </a:r>
            <a:r>
              <a:rPr lang="en-GB" sz="800" dirty="0"/>
              <a:t>Based on average processing cost of $5–$50 per invoice</a:t>
            </a:r>
          </a:p>
          <a:p>
            <a:r>
              <a:rPr lang="en-GB" dirty="0"/>
              <a:t> </a:t>
            </a:r>
          </a:p>
          <a:p>
            <a:pPr defTabSz="1088558">
              <a:lnSpc>
                <a:spcPct val="90000"/>
              </a:lnSpc>
              <a:spcBef>
                <a:spcPct val="0"/>
              </a:spcBef>
            </a:pPr>
            <a:endParaRPr lang="en-GB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CD132-32F5-0D33-AA84-C93F1A7EB873}"/>
              </a:ext>
            </a:extLst>
          </p:cNvPr>
          <p:cNvSpPr txBox="1"/>
          <p:nvPr/>
        </p:nvSpPr>
        <p:spPr bwMode="black">
          <a:xfrm>
            <a:off x="6179438" y="3970032"/>
            <a:ext cx="2760605" cy="721700"/>
          </a:xfrm>
          <a:prstGeom prst="rect">
            <a:avLst/>
          </a:prstGeom>
          <a:solidFill>
            <a:srgbClr val="FFF3B8"/>
          </a:solidFill>
        </p:spPr>
        <p:txBody>
          <a:bodyPr wrap="square" lIns="144000" tIns="144000" rIns="144000" bIns="144000" anchor="ctr" anchorCtr="0">
            <a:spAutoFit/>
          </a:bodyPr>
          <a:lstStyle/>
          <a:p>
            <a:r>
              <a:rPr lang="en-GB" sz="1400" b="1" dirty="0">
                <a:solidFill>
                  <a:srgbClr val="6D1900"/>
                </a:solidFill>
                <a:latin typeface="+mn-lt"/>
              </a:rPr>
              <a:t>Save $500,000–$5M</a:t>
            </a:r>
            <a:r>
              <a:rPr lang="en-GB" sz="1400" dirty="0">
                <a:solidFill>
                  <a:srgbClr val="6D1900"/>
                </a:solidFill>
                <a:latin typeface="+mn-lt"/>
              </a:rPr>
              <a:t> per 100,000 invoices processed.</a:t>
            </a:r>
            <a:r>
              <a:rPr lang="en-GB" sz="1400" baseline="30000" dirty="0">
                <a:solidFill>
                  <a:srgbClr val="6D1900"/>
                </a:solidFill>
                <a:latin typeface="+mn-lt"/>
              </a:rPr>
              <a:t>3</a:t>
            </a:r>
            <a:endParaRPr lang="en-GB" sz="1400" dirty="0">
              <a:solidFill>
                <a:srgbClr val="6D1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60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080E4-DD47-A10C-BB7E-F48CE8DAA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192A24-77EC-0133-3875-7435AF310B03}"/>
              </a:ext>
            </a:extLst>
          </p:cNvPr>
          <p:cNvSpPr txBox="1"/>
          <p:nvPr/>
        </p:nvSpPr>
        <p:spPr bwMode="black">
          <a:xfrm>
            <a:off x="1321027" y="2521046"/>
            <a:ext cx="4016517" cy="24754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02000"/>
              </a:lnSpc>
              <a:spcAft>
                <a:spcPts val="1800"/>
              </a:spcAft>
            </a:pPr>
            <a:r>
              <a:rPr lang="en-GB" sz="1800" dirty="0">
                <a:solidFill>
                  <a:schemeClr val="dk1"/>
                </a:solidFill>
                <a:latin typeface="+mj-lt"/>
              </a:rPr>
              <a:t>SAP-embedded virtual cards</a:t>
            </a:r>
            <a:br>
              <a:rPr lang="en-GB" sz="1800" dirty="0">
                <a:solidFill>
                  <a:schemeClr val="dk1"/>
                </a:solidFill>
                <a:latin typeface="+mn-lt"/>
              </a:rPr>
            </a:br>
            <a:r>
              <a:rPr lang="en-GB" sz="1800" dirty="0">
                <a:solidFill>
                  <a:schemeClr val="dk1"/>
                </a:solidFill>
                <a:latin typeface="+mn-lt"/>
              </a:rPr>
              <a:t>are integrated into the SAP systems you already use:</a:t>
            </a:r>
          </a:p>
          <a:p>
            <a:pPr marL="285750" lvl="0" indent="-285750">
              <a:lnSpc>
                <a:spcPct val="10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j-lt"/>
              </a:rPr>
              <a:t>SAP ECC </a:t>
            </a:r>
            <a:r>
              <a:rPr lang="en-GB" sz="1500" dirty="0">
                <a:solidFill>
                  <a:schemeClr val="dk1"/>
                </a:solidFill>
                <a:latin typeface="+mn-lt"/>
              </a:rPr>
              <a:t>(→ Pay on Invoice)</a:t>
            </a:r>
          </a:p>
          <a:p>
            <a:pPr marL="285750" lvl="0" indent="-285750">
              <a:lnSpc>
                <a:spcPct val="10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j-lt"/>
              </a:rPr>
              <a:t>SAP S/4HANA </a:t>
            </a:r>
            <a:r>
              <a:rPr lang="en-GB" sz="1500" dirty="0">
                <a:solidFill>
                  <a:schemeClr val="dk1"/>
                </a:solidFill>
                <a:latin typeface="+mn-lt"/>
              </a:rPr>
              <a:t>(→ Pay on Invoice)</a:t>
            </a:r>
          </a:p>
          <a:p>
            <a:pPr marL="285750" lvl="0" indent="-285750">
              <a:lnSpc>
                <a:spcPct val="10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j-lt"/>
              </a:rPr>
              <a:t>SAP Ariba Buying </a:t>
            </a:r>
            <a:r>
              <a:rPr lang="en-GB" sz="1500" dirty="0">
                <a:solidFill>
                  <a:schemeClr val="dk1"/>
                </a:solidFill>
                <a:latin typeface="+mn-lt"/>
              </a:rPr>
              <a:t>(→ Pay on PO)</a:t>
            </a:r>
          </a:p>
          <a:p>
            <a:pPr marL="285750" lvl="0" indent="-28575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dk1"/>
                </a:solidFill>
                <a:latin typeface="+mj-lt"/>
              </a:rPr>
              <a:t>SAP Business Network </a:t>
            </a:r>
            <a:r>
              <a:rPr lang="en-GB" sz="1500" dirty="0">
                <a:solidFill>
                  <a:schemeClr val="dk1"/>
                </a:solidFill>
                <a:latin typeface="+mn-lt"/>
              </a:rPr>
              <a:t>(→ Both models)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2056D-F26E-2B72-E99D-60A1B113AFB6}"/>
              </a:ext>
            </a:extLst>
          </p:cNvPr>
          <p:cNvSpPr txBox="1"/>
          <p:nvPr/>
        </p:nvSpPr>
        <p:spPr bwMode="black">
          <a:xfrm>
            <a:off x="1323975" y="5047299"/>
            <a:ext cx="5041673" cy="935989"/>
          </a:xfrm>
          <a:prstGeom prst="rect">
            <a:avLst/>
          </a:prstGeom>
          <a:solidFill>
            <a:srgbClr val="EBF5CB"/>
          </a:solidFill>
        </p:spPr>
        <p:txBody>
          <a:bodyPr wrap="square" lIns="144000" tIns="144000" rIns="144000" bIns="144000" anchor="ctr" anchorCtr="0">
            <a:spAutoFit/>
          </a:bodyPr>
          <a:lstStyle/>
          <a:p>
            <a:pPr lvl="0">
              <a:lnSpc>
                <a:spcPct val="102000"/>
              </a:lnSpc>
              <a:spcAft>
                <a:spcPts val="600"/>
              </a:spcAft>
            </a:pPr>
            <a:r>
              <a:rPr lang="en-GB" sz="1400" dirty="0">
                <a:solidFill>
                  <a:srgbClr val="164323"/>
                </a:solidFill>
                <a:latin typeface="+mj-lt"/>
              </a:rPr>
              <a:t>Used by global businesses across industries </a:t>
            </a:r>
            <a:br>
              <a:rPr lang="en-GB" sz="1400" dirty="0">
                <a:solidFill>
                  <a:srgbClr val="164323"/>
                </a:solidFill>
                <a:latin typeface="+mj-lt"/>
              </a:rPr>
            </a:br>
            <a:r>
              <a:rPr lang="en-GB" sz="1400" dirty="0">
                <a:solidFill>
                  <a:srgbClr val="164323"/>
                </a:solidFill>
                <a:latin typeface="+mn-lt"/>
              </a:rPr>
              <a:t>such as pharmaceuticals, manufacturing, and packaging to simplify payments, accelerate adoption, and reduce IT effort.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E2C2C50-B865-B9C0-38F6-4C1462A0B9A4}"/>
              </a:ext>
            </a:extLst>
          </p:cNvPr>
          <p:cNvSpPr txBox="1">
            <a:spLocks/>
          </p:cNvSpPr>
          <p:nvPr/>
        </p:nvSpPr>
        <p:spPr bwMode="black">
          <a:xfrm>
            <a:off x="1323974" y="947056"/>
            <a:ext cx="5610225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GB" sz="4000" dirty="0">
                <a:solidFill>
                  <a:srgbClr val="1C0C6E"/>
                </a:solidFill>
                <a:latin typeface="+mj-lt"/>
              </a:rPr>
              <a:t>Embedded Across </a:t>
            </a:r>
            <a:br>
              <a:rPr lang="en-GB" sz="4000" dirty="0">
                <a:solidFill>
                  <a:srgbClr val="1C0C6E"/>
                </a:solidFill>
                <a:latin typeface="+mj-lt"/>
              </a:rPr>
            </a:br>
            <a:r>
              <a:rPr lang="en-GB" sz="4000" dirty="0">
                <a:solidFill>
                  <a:srgbClr val="1C0C6E"/>
                </a:solidFill>
                <a:latin typeface="+mj-lt"/>
              </a:rPr>
              <a:t>the SAP Ecosystem</a:t>
            </a:r>
          </a:p>
        </p:txBody>
      </p:sp>
    </p:spTree>
    <p:extLst>
      <p:ext uri="{BB962C8B-B14F-4D97-AF65-F5344CB8AC3E}">
        <p14:creationId xmlns:p14="http://schemas.microsoft.com/office/powerpoint/2010/main" val="54475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9F57-33DD-370A-58F6-CDA6DE68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BF685C40-F007-6691-59F7-03AB038B416C}"/>
              </a:ext>
            </a:extLst>
          </p:cNvPr>
          <p:cNvSpPr txBox="1">
            <a:spLocks/>
          </p:cNvSpPr>
          <p:nvPr/>
        </p:nvSpPr>
        <p:spPr bwMode="black">
          <a:xfrm>
            <a:off x="1323975" y="821143"/>
            <a:ext cx="9032137" cy="6079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GB" sz="3000" dirty="0">
                <a:latin typeface="+mj-lt"/>
              </a:rPr>
              <a:t>One Capability That Works for Everyone</a:t>
            </a:r>
            <a:endParaRPr lang="en-US" sz="3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2FAFF-52C1-9990-50CB-FBE649E9DE6E}"/>
              </a:ext>
            </a:extLst>
          </p:cNvPr>
          <p:cNvSpPr txBox="1"/>
          <p:nvPr/>
        </p:nvSpPr>
        <p:spPr bwMode="black">
          <a:xfrm>
            <a:off x="1323975" y="1700791"/>
            <a:ext cx="9539288" cy="434164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/>
            <a:r>
              <a:rPr lang="en-GB" sz="1600" dirty="0">
                <a:latin typeface="+mn-lt"/>
              </a:rPr>
              <a:t>SAP-embedded virtual cards drive tailored value from your SAP systems to the entire organization.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BA0C1A-3FA8-91D4-7A83-9F9BCB62A4DB}"/>
              </a:ext>
            </a:extLst>
          </p:cNvPr>
          <p:cNvSpPr txBox="1"/>
          <p:nvPr/>
        </p:nvSpPr>
        <p:spPr bwMode="black">
          <a:xfrm>
            <a:off x="7815263" y="2403475"/>
            <a:ext cx="3048000" cy="3067050"/>
          </a:xfrm>
          <a:prstGeom prst="rect">
            <a:avLst/>
          </a:prstGeom>
          <a:solidFill>
            <a:srgbClr val="B894FF"/>
          </a:solidFill>
        </p:spPr>
        <p:txBody>
          <a:bodyPr wrap="square" lIns="251999" tIns="251999" rIns="251999" bIns="0" anchor="t" anchorCtr="0">
            <a:noAutofit/>
          </a:bodyPr>
          <a:lstStyle/>
          <a:p>
            <a:pPr lvl="0">
              <a:spcAft>
                <a:spcPts val="1200"/>
              </a:spcAft>
              <a:buClr>
                <a:srgbClr val="1C0C6E"/>
              </a:buClr>
            </a:pPr>
            <a:r>
              <a:rPr lang="en-GB" sz="1800" dirty="0">
                <a:solidFill>
                  <a:srgbClr val="1C0C6E"/>
                </a:solidFill>
                <a:latin typeface="+mj-lt"/>
              </a:rPr>
              <a:t>IT</a:t>
            </a:r>
            <a:r>
              <a:rPr lang="en-GB" sz="1600" dirty="0">
                <a:solidFill>
                  <a:srgbClr val="1C0C6E"/>
                </a:solidFill>
                <a:latin typeface="+mn-lt"/>
              </a:rPr>
              <a:t> </a:t>
            </a:r>
          </a:p>
          <a:p>
            <a:pPr marL="457200" lvl="0" indent="-325755">
              <a:spcAft>
                <a:spcPts val="600"/>
              </a:spcAft>
              <a:buClr>
                <a:srgbClr val="1C0C6E"/>
              </a:buClr>
              <a:buSzPct val="100000"/>
              <a:buChar char="●"/>
            </a:pPr>
            <a:r>
              <a:rPr lang="en-GB" sz="1500" dirty="0">
                <a:solidFill>
                  <a:srgbClr val="1C0C6E"/>
                </a:solidFill>
                <a:latin typeface="+mn-lt"/>
              </a:rPr>
              <a:t>Eliminate middleware and bolt-on tools</a:t>
            </a:r>
          </a:p>
          <a:p>
            <a:pPr marL="457200" lvl="0" indent="-325755">
              <a:spcAft>
                <a:spcPts val="600"/>
              </a:spcAft>
              <a:buClr>
                <a:srgbClr val="1C0C6E"/>
              </a:buClr>
              <a:buSzPct val="100000"/>
              <a:buChar char="●"/>
            </a:pPr>
            <a:r>
              <a:rPr lang="en-GB" sz="1500" dirty="0">
                <a:solidFill>
                  <a:srgbClr val="1C0C6E"/>
                </a:solidFill>
                <a:latin typeface="+mn-lt"/>
              </a:rPr>
              <a:t>Save $100k-$300k annually through plug-and-play deployment</a:t>
            </a:r>
          </a:p>
          <a:p>
            <a:pPr marL="457200" lvl="0" indent="-325755">
              <a:spcAft>
                <a:spcPts val="600"/>
              </a:spcAft>
              <a:buClr>
                <a:srgbClr val="1C0C6E"/>
              </a:buClr>
              <a:buSzPct val="100000"/>
              <a:buChar char="●"/>
            </a:pPr>
            <a:r>
              <a:rPr lang="en-GB" sz="1500" dirty="0">
                <a:solidFill>
                  <a:srgbClr val="1C0C6E"/>
                </a:solidFill>
                <a:latin typeface="+mn-lt"/>
              </a:rPr>
              <a:t>Enable faster rollout and less maintenance burden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A43A61-0D3B-02AD-347B-CCC0A9CB47A4}"/>
              </a:ext>
            </a:extLst>
          </p:cNvPr>
          <p:cNvSpPr txBox="1"/>
          <p:nvPr/>
        </p:nvSpPr>
        <p:spPr bwMode="black">
          <a:xfrm>
            <a:off x="1323975" y="2403475"/>
            <a:ext cx="3048000" cy="3067050"/>
          </a:xfrm>
          <a:prstGeom prst="rect">
            <a:avLst/>
          </a:prstGeom>
          <a:solidFill>
            <a:schemeClr val="bg1"/>
          </a:solidFill>
        </p:spPr>
        <p:txBody>
          <a:bodyPr wrap="square" lIns="251999" tIns="251999" rIns="251999" bIns="0" anchor="t" anchorCtr="0">
            <a:noAutofit/>
          </a:bodyPr>
          <a:lstStyle/>
          <a:p>
            <a:pPr lvl="0">
              <a:spcAft>
                <a:spcPts val="1200"/>
              </a:spcAft>
              <a:buClr>
                <a:srgbClr val="1C0C6E"/>
              </a:buClr>
            </a:pPr>
            <a:r>
              <a:rPr lang="en-GB" sz="1800" dirty="0">
                <a:solidFill>
                  <a:srgbClr val="1C0C6E"/>
                </a:solidFill>
                <a:latin typeface="+mj-lt"/>
              </a:rPr>
              <a:t>Finance &amp; Treasury</a:t>
            </a:r>
          </a:p>
          <a:p>
            <a:pPr marL="457200" lvl="0" indent="-325755">
              <a:spcAft>
                <a:spcPts val="600"/>
              </a:spcAft>
              <a:buClr>
                <a:srgbClr val="1C0C6E"/>
              </a:buClr>
              <a:buSzPct val="100000"/>
              <a:buChar char="●"/>
            </a:pPr>
            <a:r>
              <a:rPr lang="en-GB" sz="1500" dirty="0">
                <a:solidFill>
                  <a:srgbClr val="1C0C6E"/>
                </a:solidFill>
                <a:latin typeface="+mn-lt"/>
              </a:rPr>
              <a:t>Improve working capital through delayed funding</a:t>
            </a:r>
          </a:p>
          <a:p>
            <a:pPr marL="457200" indent="-325755">
              <a:spcAft>
                <a:spcPts val="600"/>
              </a:spcAft>
              <a:buClr>
                <a:srgbClr val="1C0C6E"/>
              </a:buClr>
              <a:buSzPct val="100000"/>
              <a:buFontTx/>
              <a:buChar char="●"/>
            </a:pPr>
            <a:r>
              <a:rPr lang="en-GB" sz="1500" dirty="0">
                <a:solidFill>
                  <a:srgbClr val="1C0C6E"/>
                </a:solidFill>
                <a:latin typeface="+mn-lt"/>
              </a:rPr>
              <a:t>Reduce fraud risk with secure, single-use virtual cards</a:t>
            </a:r>
          </a:p>
          <a:p>
            <a:pPr marL="457200" indent="-325755">
              <a:spcAft>
                <a:spcPts val="600"/>
              </a:spcAft>
              <a:buClr>
                <a:srgbClr val="1C0C6E"/>
              </a:buClr>
              <a:buSzPct val="100000"/>
              <a:buFontTx/>
              <a:buChar char="●"/>
            </a:pPr>
            <a:r>
              <a:rPr lang="en-GB" sz="1500" dirty="0">
                <a:solidFill>
                  <a:srgbClr val="1C0C6E"/>
                </a:solidFill>
                <a:latin typeface="+mn-lt"/>
              </a:rPr>
              <a:t>Save $500,000–$5M for every 100,000 invoices processed</a:t>
            </a:r>
          </a:p>
          <a:p>
            <a:pPr marL="457200" indent="-325755">
              <a:spcAft>
                <a:spcPts val="600"/>
              </a:spcAft>
              <a:buClr>
                <a:srgbClr val="1C0C6E"/>
              </a:buClr>
              <a:buSzPct val="100000"/>
              <a:buFontTx/>
              <a:buChar char="●"/>
            </a:pPr>
            <a:endParaRPr lang="en-GB" sz="1500" dirty="0">
              <a:solidFill>
                <a:srgbClr val="1C0C6E"/>
              </a:solidFill>
              <a:latin typeface="+mn-lt"/>
            </a:endParaRPr>
          </a:p>
          <a:p>
            <a:pPr marL="457200" lvl="0" indent="-325755">
              <a:spcAft>
                <a:spcPts val="600"/>
              </a:spcAft>
              <a:buClr>
                <a:srgbClr val="1C0C6E"/>
              </a:buClr>
              <a:buSzPct val="100000"/>
              <a:buChar char="●"/>
            </a:pPr>
            <a:endParaRPr lang="en-GB" sz="1500" dirty="0">
              <a:solidFill>
                <a:srgbClr val="1C0C6E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EF1D5-A11C-7A3B-8A04-A53C838398A0}"/>
              </a:ext>
            </a:extLst>
          </p:cNvPr>
          <p:cNvSpPr txBox="1"/>
          <p:nvPr/>
        </p:nvSpPr>
        <p:spPr bwMode="black">
          <a:xfrm>
            <a:off x="4567047" y="2403475"/>
            <a:ext cx="3048000" cy="3067050"/>
          </a:xfrm>
          <a:prstGeom prst="rect">
            <a:avLst/>
          </a:prstGeom>
          <a:solidFill>
            <a:srgbClr val="E2D8FF"/>
          </a:solidFill>
        </p:spPr>
        <p:txBody>
          <a:bodyPr wrap="square" lIns="251999" tIns="251999" rIns="251999" bIns="0" anchor="t" anchorCtr="0">
            <a:noAutofit/>
          </a:bodyPr>
          <a:lstStyle/>
          <a:p>
            <a:pPr lvl="0">
              <a:spcAft>
                <a:spcPts val="1200"/>
              </a:spcAft>
              <a:buClr>
                <a:srgbClr val="1C0C6E"/>
              </a:buClr>
            </a:pPr>
            <a:r>
              <a:rPr lang="en-GB" sz="1800" dirty="0">
                <a:solidFill>
                  <a:srgbClr val="1C0C6E"/>
                </a:solidFill>
                <a:latin typeface="+mj-lt"/>
              </a:rPr>
              <a:t>Procurement</a:t>
            </a:r>
          </a:p>
          <a:p>
            <a:pPr marL="457200" lvl="0" indent="-325755">
              <a:spcAft>
                <a:spcPts val="600"/>
              </a:spcAft>
              <a:buClr>
                <a:srgbClr val="1C0C6E"/>
              </a:buClr>
              <a:buSzPct val="100000"/>
              <a:buChar char="●"/>
            </a:pPr>
            <a:r>
              <a:rPr lang="en-GB" sz="1500" dirty="0">
                <a:solidFill>
                  <a:srgbClr val="1C0C6E"/>
                </a:solidFill>
                <a:latin typeface="+mn-lt"/>
              </a:rPr>
              <a:t>Enable urgent spend without bypassing policy</a:t>
            </a:r>
          </a:p>
          <a:p>
            <a:pPr marL="457200" lvl="0" indent="-325755">
              <a:spcAft>
                <a:spcPts val="600"/>
              </a:spcAft>
              <a:buClr>
                <a:srgbClr val="1C0C6E"/>
              </a:buClr>
              <a:buSzPct val="100000"/>
              <a:buChar char="●"/>
            </a:pPr>
            <a:r>
              <a:rPr lang="en-GB" sz="1500" dirty="0">
                <a:solidFill>
                  <a:srgbClr val="1C0C6E"/>
                </a:solidFill>
                <a:latin typeface="+mn-lt"/>
              </a:rPr>
              <a:t>Avoid onboarding delays with no vendor master required</a:t>
            </a:r>
          </a:p>
          <a:p>
            <a:pPr marL="457200" indent="-325755">
              <a:spcAft>
                <a:spcPts val="600"/>
              </a:spcAft>
              <a:buClr>
                <a:srgbClr val="1C0C6E"/>
              </a:buClr>
              <a:buSzPct val="100000"/>
              <a:buFontTx/>
              <a:buChar char="●"/>
            </a:pPr>
            <a:r>
              <a:rPr lang="en-GB" sz="1500" dirty="0">
                <a:solidFill>
                  <a:srgbClr val="1C0C6E"/>
                </a:solidFill>
                <a:latin typeface="+mn-lt"/>
              </a:rPr>
              <a:t>Save $500-700 in onboarding costs per supplier</a:t>
            </a:r>
          </a:p>
        </p:txBody>
      </p:sp>
    </p:spTree>
    <p:extLst>
      <p:ext uri="{BB962C8B-B14F-4D97-AF65-F5344CB8AC3E}">
        <p14:creationId xmlns:p14="http://schemas.microsoft.com/office/powerpoint/2010/main" val="277561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4C0E4-40C3-DBF6-51AC-D97615AFE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C816981D-C29D-2720-DCAD-1BFDDAF6CD57}"/>
              </a:ext>
            </a:extLst>
          </p:cNvPr>
          <p:cNvSpPr txBox="1">
            <a:spLocks/>
          </p:cNvSpPr>
          <p:nvPr/>
        </p:nvSpPr>
        <p:spPr bwMode="black">
          <a:xfrm>
            <a:off x="1323975" y="821143"/>
            <a:ext cx="9032137" cy="6079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n-GB" sz="3000" dirty="0">
                <a:latin typeface="+mj-lt"/>
              </a:rPr>
              <a:t>Embedded Over Bolt-On</a:t>
            </a:r>
            <a:endParaRPr lang="en-US" sz="3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F9A7F-1A58-93C2-8E41-DF91AA9BDFE3}"/>
              </a:ext>
            </a:extLst>
          </p:cNvPr>
          <p:cNvSpPr txBox="1"/>
          <p:nvPr/>
        </p:nvSpPr>
        <p:spPr bwMode="black">
          <a:xfrm>
            <a:off x="1323975" y="1700791"/>
            <a:ext cx="9539288" cy="7026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/>
            <a:r>
              <a:rPr lang="en-GB" sz="1600" dirty="0">
                <a:latin typeface="+mn-lt"/>
              </a:rPr>
              <a:t>Embedded payments deliver faster value, broader adoption, and less effort, because they work 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the way SAP users already do.</a:t>
            </a:r>
          </a:p>
          <a:p>
            <a:pPr lvl="0"/>
            <a:endParaRPr lang="en-GB" sz="1600" dirty="0"/>
          </a:p>
          <a:p>
            <a:pPr lvl="0"/>
            <a:endParaRPr lang="en-GB" sz="1600" dirty="0"/>
          </a:p>
          <a:p>
            <a:pPr lvl="0"/>
            <a:endParaRPr lang="en-GB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FB6206-292B-B542-B767-3C86B4F0E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53368"/>
              </p:ext>
            </p:extLst>
          </p:nvPr>
        </p:nvGraphicFramePr>
        <p:xfrm>
          <a:off x="1323975" y="2403475"/>
          <a:ext cx="9539289" cy="3241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9763">
                  <a:extLst>
                    <a:ext uri="{9D8B030D-6E8A-4147-A177-3AD203B41FA5}">
                      <a16:colId xmlns:a16="http://schemas.microsoft.com/office/drawing/2014/main" val="1513674676"/>
                    </a:ext>
                  </a:extLst>
                </a:gridCol>
                <a:gridCol w="3179763">
                  <a:extLst>
                    <a:ext uri="{9D8B030D-6E8A-4147-A177-3AD203B41FA5}">
                      <a16:colId xmlns:a16="http://schemas.microsoft.com/office/drawing/2014/main" val="20625038"/>
                    </a:ext>
                  </a:extLst>
                </a:gridCol>
                <a:gridCol w="3179763">
                  <a:extLst>
                    <a:ext uri="{9D8B030D-6E8A-4147-A177-3AD203B41FA5}">
                      <a16:colId xmlns:a16="http://schemas.microsoft.com/office/drawing/2014/main" val="4284149891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algn="l"/>
                      <a:endParaRPr lang="en-US" sz="1300" dirty="0"/>
                    </a:p>
                  </a:txBody>
                  <a:tcPr marL="144000" marR="14400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1C0C6E"/>
                          </a:solidFill>
                          <a:latin typeface="+mj-lt"/>
                        </a:rPr>
                        <a:t>SAP’s embedded virtual cards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94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1C0C6E"/>
                          </a:solidFill>
                          <a:latin typeface="+mj-lt"/>
                        </a:rPr>
                        <a:t>Legacy virtual card solutions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3649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1C0C6E"/>
                          </a:solidFill>
                          <a:latin typeface="+mj-lt"/>
                        </a:rPr>
                        <a:t>System integration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94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Fully embedded in SAP ERP </a:t>
                      </a:r>
                      <a:br>
                        <a:rPr lang="en-US" sz="13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and SAP Ariba Buying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Sits outside SAP as a bolt-on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78967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1C0C6E"/>
                          </a:solidFill>
                          <a:latin typeface="+mj-lt"/>
                        </a:rPr>
                        <a:t>Reconciliation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94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System-triggered today, </a:t>
                      </a:r>
                      <a:br>
                        <a:rPr lang="en-US" sz="13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full reconciliation on roadmap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Manual or batch-file based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08457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1C0C6E"/>
                          </a:solidFill>
                          <a:latin typeface="+mj-lt"/>
                        </a:rPr>
                        <a:t>Supplier onboarding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94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Targeted, often one-time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Complex, portal-based, or delayed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8891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1C0C6E"/>
                          </a:solidFill>
                          <a:latin typeface="+mj-lt"/>
                        </a:rPr>
                        <a:t>IT effort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94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Plug-and-play, configurable, </a:t>
                      </a:r>
                      <a:br>
                        <a:rPr lang="en-US" sz="13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no extra integrations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High lift, custom builds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5864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1C0C6E"/>
                          </a:solidFill>
                          <a:latin typeface="+mj-lt"/>
                        </a:rPr>
                        <a:t>Adoption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9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2-3x greater supplier acceptance for Pay on Invoice. Deployed strategically for Pay on PO.</a:t>
                      </a:r>
                    </a:p>
                  </a:txBody>
                  <a:tcPr marL="144000" marR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Often limited to select vendors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67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38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SAP Template 2024">
  <a:themeElements>
    <a:clrScheme name="SAP Colors 2023">
      <a:dk1>
        <a:srgbClr val="000000"/>
      </a:dk1>
      <a:lt1>
        <a:srgbClr val="FFFFFF"/>
      </a:lt1>
      <a:dk2>
        <a:srgbClr val="1B90FF"/>
      </a:dk2>
      <a:lt2>
        <a:srgbClr val="89D1FF"/>
      </a:lt2>
      <a:accent1>
        <a:srgbClr val="E76500"/>
      </a:accent1>
      <a:accent2>
        <a:srgbClr val="049F9A"/>
      </a:accent2>
      <a:accent3>
        <a:srgbClr val="36A41D"/>
      </a:accent3>
      <a:accent4>
        <a:srgbClr val="FA4F96"/>
      </a:accent4>
      <a:accent5>
        <a:srgbClr val="F31DED"/>
      </a:accent5>
      <a:accent6>
        <a:srgbClr val="7858FF"/>
      </a:accent6>
      <a:hlink>
        <a:srgbClr val="0070F2"/>
      </a:hlink>
      <a:folHlink>
        <a:srgbClr val="0070F2"/>
      </a:folHlink>
    </a:clrScheme>
    <a:fontScheme name="SAP 2023">
      <a:majorFont>
        <a:latin typeface="72 Brand Medium"/>
        <a:ea typeface=""/>
        <a:cs typeface=""/>
      </a:majorFont>
      <a:minorFont>
        <a:latin typeface="72 Brand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72 Brand" pitchFamily="34" charset="-128"/>
            <a:cs typeface="72 Brand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black"/>
      <a:bodyPr vert="horz" wrap="square" lIns="0" tIns="0" rIns="0" bIns="0" rtlCol="0" anchor="t" anchorCtr="0">
        <a:spAutoFit/>
      </a:bodyPr>
      <a:lstStyle>
        <a:defPPr marL="0" marR="0" indent="0" algn="l" defTabSz="1088558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3200" dirty="0" smtClean="0">
            <a:solidFill>
              <a:srgbClr val="00144A"/>
            </a:solidFill>
          </a:defRPr>
        </a:defPPr>
      </a:lstStyle>
    </a:txDef>
  </a:objectDefaults>
  <a:extraClrSchemeLst/>
  <a:custClrLst>
    <a:custClr name="Blue 2">
      <a:srgbClr val="D1EFFF"/>
    </a:custClr>
    <a:custClr name="Blue 4">
      <a:srgbClr val="89D1FF"/>
    </a:custClr>
    <a:custClr name="Blue 6">
      <a:srgbClr val="1B90FF"/>
    </a:custClr>
    <a:custClr name="Blue 7">
      <a:srgbClr val="0070F2"/>
    </a:custClr>
    <a:custClr name="Blue 10">
      <a:srgbClr val="002A86"/>
    </a:custClr>
    <a:custClr name="Blue 11">
      <a:srgbClr val="00144A"/>
    </a:custClr>
    <a:custClr name="Mango 2">
      <a:srgbClr val="FFF3B8"/>
    </a:custClr>
    <a:custClr name="Mango 4">
      <a:srgbClr val="FFC933"/>
    </a:custClr>
    <a:custClr name="Mango 6">
      <a:srgbClr val="E76500"/>
    </a:custClr>
    <a:custClr name="Mango 7">
      <a:srgbClr val="C35500"/>
    </a:custClr>
    <a:custClr name="Mango 10">
      <a:srgbClr val="6D1900"/>
    </a:custClr>
    <a:custClr name="Mango 11">
      <a:srgbClr val="450B00"/>
    </a:custClr>
    <a:custClr name="Teal 2">
      <a:srgbClr val="C2FCEE"/>
    </a:custClr>
    <a:custClr name="Teal 4">
      <a:srgbClr val="2CE0BF"/>
    </a:custClr>
    <a:custClr name="Teal 6">
      <a:srgbClr val="049F9A"/>
    </a:custClr>
    <a:custClr name="Teal 7">
      <a:srgbClr val="07838F"/>
    </a:custClr>
    <a:custClr name="Teal 10">
      <a:srgbClr val="02414C"/>
    </a:custClr>
    <a:custClr name="Teal 11">
      <a:srgbClr val="012931"/>
    </a:custClr>
    <a:custClr name="Green 2">
      <a:srgbClr val="EBF5CB"/>
    </a:custClr>
    <a:custClr name="Green 4">
      <a:srgbClr val="97DD40"/>
    </a:custClr>
    <a:custClr name="Green 6">
      <a:srgbClr val="36A41D"/>
    </a:custClr>
    <a:custClr name="Green 7">
      <a:srgbClr val="188918"/>
    </a:custClr>
    <a:custClr name="Green 10">
      <a:srgbClr val="164323"/>
    </a:custClr>
    <a:custClr name="Green 11">
      <a:srgbClr val="0E2B16"/>
    </a:custClr>
    <a:custClr name="Red 2">
      <a:srgbClr val="FFD5EA"/>
    </a:custClr>
    <a:custClr name="Red 4">
      <a:srgbClr val="FF8CB2"/>
    </a:custClr>
    <a:custClr name="Red 6">
      <a:srgbClr val="EE3939"/>
    </a:custClr>
    <a:custClr name="Red 7">
      <a:srgbClr val="D20A0A"/>
    </a:custClr>
    <a:custClr name="Red 10">
      <a:srgbClr val="5A0404"/>
    </a:custClr>
    <a:custClr name="Red 11">
      <a:srgbClr val="350000"/>
    </a:custClr>
    <a:custClr name="Raspberry 2">
      <a:srgbClr val="FFDCE8"/>
    </a:custClr>
    <a:custClr name="Raspberry 4">
      <a:srgbClr val="FEADC8"/>
    </a:custClr>
    <a:custClr name="Raspberry 6">
      <a:srgbClr val="FA4F96"/>
    </a:custClr>
    <a:custClr name="Raspberry 7">
      <a:srgbClr val="DF1278"/>
    </a:custClr>
    <a:custClr name="Raspberry 10">
      <a:srgbClr val="71014B"/>
    </a:custClr>
    <a:custClr name="Raspberry 11">
      <a:srgbClr val="510136"/>
    </a:custClr>
    <a:custClr name="Pink 2">
      <a:srgbClr val="FFDCF3"/>
    </a:custClr>
    <a:custClr name="Pink 4">
      <a:srgbClr val="FF8AF0"/>
    </a:custClr>
    <a:custClr name="Pink 6">
      <a:srgbClr val="F31DED"/>
    </a:custClr>
    <a:custClr name="Pink 7">
      <a:srgbClr val="CC00DC"/>
    </a:custClr>
    <a:custClr name="Pink 10">
      <a:srgbClr val="510080"/>
    </a:custClr>
    <a:custClr name="Pink 11">
      <a:srgbClr val="28004A"/>
    </a:custClr>
    <a:custClr name="Indigo 2">
      <a:srgbClr val="E2D8FF"/>
    </a:custClr>
    <a:custClr name="Indigo 4">
      <a:srgbClr val="B894FF"/>
    </a:custClr>
    <a:custClr name="Indigo 6">
      <a:srgbClr val="7858FF"/>
    </a:custClr>
    <a:custClr name="Indigo 7">
      <a:srgbClr val="5D36FF"/>
    </a:custClr>
    <a:custClr name="Indigo 10">
      <a:srgbClr val="1C0C6E"/>
    </a:custClr>
    <a:custClr name="Indigo 11">
      <a:srgbClr val="0E0637"/>
    </a:custClr>
  </a:custClrLst>
  <a:extLst>
    <a:ext uri="{05A4C25C-085E-4340-85A3-A5531E510DB2}">
      <thm15:themeFamily xmlns:thm15="http://schemas.microsoft.com/office/thememl/2012/main" name="SAP_Emarsys_2024" id="{9C0FEA3E-4F6C-F545-BD5B-AC6030BEAAC9}" vid="{8579DC8C-ADD2-BE43-A222-AB6EA5A5C0EA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0FCFAFA-D3D3-1441-8101-DA629D03A5D9}">
  <we:reference id="b0692d11-e342-a550-cfba-e8c57e47b8f1" version="1.0.0.8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65AE667-A5F5-0F47-8627-5174A8B7EA47}">
  <we:reference id="b8d7a30b-109c-4c41-a1df-a6cb639730b5" version="2.0.0.5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{"name":"SAPLogo","value":"S53VNoYTWLZeRNa9ud1p8Pedp7PjdVNyQtgSuiloaX8="},{"name":"Classification","value":"OmrOP8d402txjl1Zr787gUA6bTWeMdaxGEF9U5BKD64="},{"name":"SpeakerName","value":"YnPwfaWtJd9yqRikMcavEg=="},{"name":"Email","value":"v35+JSpO6F5yjM5PrFdVwQ=="}]}]]></TemplafyForm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4034B036C92A4A897F8A958DF51533" ma:contentTypeVersion="18" ma:contentTypeDescription="Ein neues Dokument erstellen." ma:contentTypeScope="" ma:versionID="9ca1c2110a09746389bf37b8c555da1b">
  <xsd:schema xmlns:xsd="http://www.w3.org/2001/XMLSchema" xmlns:xs="http://www.w3.org/2001/XMLSchema" xmlns:p="http://schemas.microsoft.com/office/2006/metadata/properties" xmlns:ns2="779f7773-5b16-460b-be9a-e10be11b395c" xmlns:ns3="0e00d59e-b0d2-4e67-be34-67e465b0fbed" targetNamespace="http://schemas.microsoft.com/office/2006/metadata/properties" ma:root="true" ma:fieldsID="0272a9694a6104f221eac8e7a4e1500f" ns2:_="" ns3:_="">
    <xsd:import namespace="779f7773-5b16-460b-be9a-e10be11b395c"/>
    <xsd:import namespace="0e00d59e-b0d2-4e67-be34-67e465b0fb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f7773-5b16-460b-be9a-e10be11b3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7b3fb9d-ee0a-40a8-bd42-4026b7518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0d59e-b0d2-4e67-be34-67e465b0fb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f1e2fc8-60f5-4b88-a701-67d77da430d9}" ma:internalName="TaxCatchAll" ma:showField="CatchAllData" ma:web="0e00d59e-b0d2-4e67-be34-67e465b0fb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TemplateConfiguration><![CDATA[{"elementsMetadata":[{"type":"shape","id":"45b7c495-aa07-4842-9b32-a7cbd1b9a705","elementConfiguration":{"binding":"{{ DataSources.Classification[Form.Classification.Name].Display}}","type":"text","disableUpdates":false}},{"type":"shape","id":"b55e6940-4fb0-4091-877f-e24c24cc4d80","elementConfiguration":{"inheritDimensions":"{{InheritDimensions.InheritNone}}","width":"","height":"1 cm","image":"{{Form.SAPLogo.SubbrandBlue}}","visibility":"","type":"image","disableUpdates":false}},{"type":"shape","id":"9a7d3e70-1005-4d71-9d41-2eee1e3fb65e","elementConfiguration":{"binding":"{{Form.Classification.Display}}","visibility":"","type":"text","disableUpdates":false}},{"type":"shape","id":"fdeb6c1e-ad4e-495f-b2a2-081b0c976711","elementConfiguration":{"binding":"{{Form.Classification.Display}}","visibility":"","type":"text","disableUpdates":false}},{"type":"shape","id":"56493429-e40e-4f67-8d93-51d3c6c0be97","elementConfiguration":{"inheritDimensions":"{{InheritDimensions.InheritNone}}","width":"","height":"1 cm","image":"{{Form.SAPLogo.SubbrandBlack}}","visibility":"","type":"image","disableUpdates":false}},{"type":"shape","id":"5f941e60-44e7-4306-a258-99ad61581229","elementConfiguration":{"inheritDimensions":"{{InheritDimensions.InheritNone}}","width":"","height":"1 cm","image":"{{Form.SAPLogo.SubbrandWhite}}","visibility":"","type":"image","disableUpdates":false}},{"type":"shape","id":"0a1d2ffd-6837-4d92-84a7-056c52e8389a","elementConfiguration":{"binding":"{{Form.Classification.Display}}","visibility":"","type":"text","disableUpdates":false}},{"type":"shape","id":"b86c6f29-562f-4d5f-9b15-e0a293d2c837","elementConfiguration":{"inheritDimensions":"{{InheritDimensions.InheritNone}}","width":"","height":"1 cm","image":"{{Form.SAPLogo.SubbrandBlue}}","visibility":"","type":"image","disableUpdates":false}},{"type":"shape","id":"cf4a15a7-b5c8-45df-8d0a-fa3c3472f9c5","elementConfiguration":{"binding":"{{Form.Classification.Display}}","visibility":"","type":"text","disableUpdates":false}},{"type":"shape","id":"bbe31f4a-8634-420f-b636-4d89385ef752","elementConfiguration":{"inheritDimensions":"{{InheritDimensions.InheritNone}}","width":"","height":"1 cm","image":"{{Form.SAPLogo.SubbrandBlue}}","visibility":"","type":"image","disableUpdates":false}},{"type":"shape","id":"a60fbaac-62c6-4a59-83a1-9062bc31bbd1","elementConfiguration":{"binding":"{{Form.Classification.Display}}","visibility":"","type":"text","disableUpdates":false}},{"type":"shape","id":"cb88bb45-26ef-4c3f-8283-6e49d08f1d0b","elementConfiguration":{"inheritDimensions":"{{InheritDimensions.InheritNone}}","width":"","height":"1 cm","image":"{{Form.SAPLogo.SubbrandBlue}}","visibility":"","type":"image","disableUpdates":false}},{"type":"shape","id":"df681c1d-0f1c-4a5f-8ee9-0eb8b93a7313","elementConfiguration":{"binding":"{{Form.Classification.Display}}","visibility":"","type":"text","disableUpdates":false}},{"type":"shape","id":"cc45b407-ae43-4337-94c7-b23fbfa11945","elementConfiguration":{"inheritDimensions":"{{InheritDimensions.InheritNone}}","width":"","height":"1 cm","image":"{{Form.SAPLogo.SubbrandWhite}}","visibility":"","type":"image","disableUpdates":false}},{"type":"shape","id":"bd835a95-1cad-48bd-a601-78de6889e300","elementConfiguration":{"binding":"{{Form.Classification.Display}}","visibility":"","type":"text","disableUpdates":false}},{"type":"shape","id":"815dbdbc-9497-4db5-a05c-e9c4e34e26aa","elementConfiguration":{"binding":"{{DataSources.PPTCopyRight[\"Slide 5 copyright\"].CopyrightMessage}}","visibility":"","type":"text","disableUpdates":false}},{"type":"shape","id":"c43c5ff1-72d0-4ee1-9c37-0ff949e2ba66","elementConfiguration":{"inheritDimensions":"{{InheritDimensions.InheritNone}}","width":"","height":"1 cm","image":"{{Form.SAPLogo.SubbrandBlack}}","visibility":"","type":"image","disableUpdates":false}},{"type":"shape","id":"6d6edfcf-f38a-4ac5-87c7-0d1446652d91","elementConfiguration":{"binding":"{{Form.Classification.Display}}","visibility":"","type":"text","disableUpdates":false}},{"type":"shape","id":"6b188e4f-b4f7-41fa-8ab9-dbeb8edd3cb4","elementConfiguration":{"inheritDimensions":"{{InheritDimensions.InheritNone}}","width":"","height":"1 cm","image":"{{Form.SAPLogo.SubbrandWhite}}","visibility":"","type":"image","disableUpdates":false}},{"type":"shape","id":"60ae1646-e8f3-4906-901c-df86a0206f51","elementConfiguration":{"binding":"{{Form.Classification.Display}}","visibility":"","type":"text","disableUpdates":false}},{"type":"shape","id":"8bcd80ca-1dda-4b4c-9b36-b2976ed647ad","elementConfiguration":{"inheritDimensions":"{{InheritDimensions.InheritNone}}","width":"","height":"1 cm","image":"{{Form.SAPLogo.SubbrandBlack}}","visibility":"","type":"image","disableUpdates":false}},{"type":"shape","id":"382900fc-cf01-4454-9f58-d89459aa45e9","elementConfiguration":{"binding":"{{Form.Classification.Display}}","visibility":"","type":"text","disableUpdates":false}},{"type":"shape","id":"46cb4dee-c1f7-4285-8b7b-2a009cec5db5","elementConfiguration":{"inheritDimensions":"{{InheritDimensions.InheritNone}}","width":"","height":"1 cm","image":"{{Form.SAPLogo.SubbrandWhite}}","visibility":"","type":"image","disableUpdates":false}},{"type":"shape","id":"d94b96e1-f985-422f-8005-355e73349ec4","elementConfiguration":{"binding":"{{Form.Classification.Display}}","visibility":"","type":"text","disableUpdates":false}},{"type":"shape","id":"a7ea6d3c-441d-488f-a625-0d31d78802eb","elementConfiguration":{"inheritDimensions":"{{InheritDimensions.InheritNone}}","width":"","height":"1 cm","image":"{{Form.SAPLogo.SubbrandWhite}}","visibility":"","type":"image","disableUpdates":false}},{"type":"shape","id":"0cb6f631-2bc9-43c5-afe8-9798aa718142","elementConfiguration":{"binding":"{{Form.Classification.Display}}","visibility":"","type":"text","disableUpdates":false}},{"type":"shape","id":"9d39662f-9175-46e6-a3f0-1c1977a4d80a","elementConfiguration":{"binding":"{{StringJoin(\", \", Form.SpeakerName,\"SAP\")}}","type":"text","disableUpdates":false}},{"type":"shape","id":"05907ee9-470f-4218-8fe7-3ed1de764ba7","elementConfiguration":{"binding":"{{FormatDateTime(Form.Date,\"MMMM dd, yyyy\",\"en-US\")}}","type":"text","disableUpdates":false}},{"type":"shape","id":"ec7e3854-3517-4e98-b6a2-c28429ace89d","elementConfiguration":{"binding":"{{StringJoin(\", \", Form.SpeakerName,\"SAP\")}}","type":"text","disableUpdates":false}},{"type":"shape","id":"d2e1514c-2326-43ff-8ed1-9ff4c127b642","elementConfiguration":{"binding":"{{FormatDateTime(Form.Date,\"MMMM dd, yyyy\",\"en-US\")}}","type":"text","disableUpdates":false}},{"type":"shape","id":"0ff2213f-0ad3-4282-b9c7-3edf23fdce20","elementConfiguration":{"binding":"{{StringJoin(\", \", Form.SpeakerName,\"SAP\")}}","type":"text","disableUpdates":false}},{"type":"shape","id":"5e07e010-b60a-4e43-9c4b-e3fdb66c6ed2","elementConfiguration":{"binding":"{{FormatDateTime(Form.Date,\"MMMM dd, yyyy\",\"en-US\")}}","type":"text","disableUpdates":false}},{"type":"shape","id":"d2ea4417-a4fa-4807-9564-78c4a938dde3","elementConfiguration":{"binding":"{{StringJoin(\", \", Form.SpeakerName,\"SAP\")}}","type":"text","disableUpdates":false}},{"type":"shape","id":"82504076-986e-4f13-b3bd-2315fa2b2103","elementConfiguration":{"binding":"{{FormatDateTime(Form.Date,\"MMMM dd, yyyy\",\"en-US\")}}","type":"text","disableUpdates":false}},{"type":"shape","id":"8a37aed4-11c6-40d1-96f7-59fedf21ac34","elementConfiguration":{"binding":"{{StringJoin(\", \", Form.SpeakerName,\"SAP\")}}","type":"text","disableUpdates":false}},{"type":"shape","id":"e20def36-f2b3-426a-b25c-7d5e389057e0","elementConfiguration":{"binding":"{{FormatDateTime(Form.Date,\"MMMM dd, yyyy\",\"en-US\")}}","type":"text","disableUpdates":false}},{"type":"shape","id":"b5732501-c56e-486f-a3a6-c47e14bc60d2","elementConfiguration":{"binding":"{{StringJoin(\", \", Form.SpeakerName,\"SAP\")}}","type":"text","disableUpdates":false}},{"type":"shape","id":"2589e040-e19b-4f0c-8d71-7114ca5c4e2c","elementConfiguration":{"binding":"{{FormatDateTime(Form.Date,\"MMMM dd, yyyy\",\"en-US\")}}","type":"text","disableUpdates":false}},{"type":"shape","id":"6bf31f2b-b438-4ada-bd99-94435e678e21","elementConfiguration":{"binding":"{{Form.SpeakerName}}","type":"text","disableUpdates":false}},{"type":"shape","id":"ea1885d9-a928-4152-9a18-8f41c36d02ca","elementConfiguration":{"binding":"{{Form.Email}}","type":"text","disableUpdates":false}}],"transformationConfigurations":[],"templateName":"SAP Template NEW","templateDescription":"","enableDocumentContentUpdater":true,"version":"2.0"}]]></TemplafyTemplateConfigur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9f7773-5b16-460b-be9a-e10be11b395c">
      <Terms xmlns="http://schemas.microsoft.com/office/infopath/2007/PartnerControls"/>
    </lcf76f155ced4ddcb4097134ff3c332f>
    <TaxCatchAll xmlns="0e00d59e-b0d2-4e67-be34-67e465b0fbed" xsi:nil="true"/>
  </documentManagement>
</p:properties>
</file>

<file path=customXml/itemProps1.xml><?xml version="1.0" encoding="utf-8"?>
<ds:datastoreItem xmlns:ds="http://schemas.openxmlformats.org/officeDocument/2006/customXml" ds:itemID="{CC49FFC8-2FF3-4057-96F0-3BCD1A4F0351}">
  <ds:schemaRefs/>
</ds:datastoreItem>
</file>

<file path=customXml/itemProps2.xml><?xml version="1.0" encoding="utf-8"?>
<ds:datastoreItem xmlns:ds="http://schemas.openxmlformats.org/officeDocument/2006/customXml" ds:itemID="{291DCB28-1C52-4C0E-804A-6BD2D3F0FB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8FBDA-D6E1-4196-8671-C6F65DD1F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9f7773-5b16-460b-be9a-e10be11b395c"/>
    <ds:schemaRef ds:uri="0e00d59e-b0d2-4e67-be34-67e465b0fb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26BBCBB-1894-4E66-BA48-9E91CE3ACBA0}">
  <ds:schemaRefs/>
</ds:datastoreItem>
</file>

<file path=customXml/itemProps5.xml><?xml version="1.0" encoding="utf-8"?>
<ds:datastoreItem xmlns:ds="http://schemas.openxmlformats.org/officeDocument/2006/customXml" ds:itemID="{C1422F45-04DB-421D-8796-270006657806}">
  <ds:schemaRefs>
    <ds:schemaRef ds:uri="http://schemas.microsoft.com/office/2006/documentManagement/types"/>
    <ds:schemaRef ds:uri="http://www.w3.org/XML/1998/namespace"/>
    <ds:schemaRef ds:uri="http://purl.org/dc/dcmitype/"/>
    <ds:schemaRef ds:uri="0e00d59e-b0d2-4e67-be34-67e465b0fbed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79f7773-5b16-460b-be9a-e10be11b395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SAP Template 2024</Template>
  <TotalTime>2634</TotalTime>
  <Words>2092</Words>
  <Application>Microsoft Office PowerPoint</Application>
  <PresentationFormat>Custom</PresentationFormat>
  <Paragraphs>171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Times</vt:lpstr>
      <vt:lpstr>Symbol</vt:lpstr>
      <vt:lpstr>Arial</vt:lpstr>
      <vt:lpstr>72 Brand</vt:lpstr>
      <vt:lpstr>72 Brand Medium</vt:lpstr>
      <vt:lpstr>wingdings</vt:lpstr>
      <vt:lpstr>Courier New</vt:lpstr>
      <vt:lpstr>wingdings</vt:lpstr>
      <vt:lpstr>72 Brand Book</vt:lpstr>
      <vt:lpstr>SAP Template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alanhughes_1 alanhughes_1</dc:creator>
  <cp:keywords>2024/16:9/white</cp:keywords>
  <dc:description/>
  <cp:lastModifiedBy>Hannah Beale</cp:lastModifiedBy>
  <cp:revision>50</cp:revision>
  <dcterms:created xsi:type="dcterms:W3CDTF">2025-07-23T15:19:44Z</dcterms:created>
  <dcterms:modified xsi:type="dcterms:W3CDTF">2025-11-12T11:42:15Z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0x010100AC4034B036C92A4A897F8A958DF51533</vt:lpwstr>
  </property>
  <property fmtid="{D5CDD505-2E9C-101B-9397-08002B2CF9AE}" pid="4" name="TemplafyTimeStamp">
    <vt:lpwstr>2024-09-17T07:55:49</vt:lpwstr>
  </property>
  <property fmtid="{D5CDD505-2E9C-101B-9397-08002B2CF9AE}" pid="5" name="TemplafyTenantId">
    <vt:lpwstr>sap</vt:lpwstr>
  </property>
  <property fmtid="{D5CDD505-2E9C-101B-9397-08002B2CF9AE}" pid="6" name="TemplafyTemplateId">
    <vt:lpwstr>743088030174412800</vt:lpwstr>
  </property>
  <property fmtid="{D5CDD505-2E9C-101B-9397-08002B2CF9AE}" pid="7" name="TemplafyUserProfileId">
    <vt:lpwstr>637653955260011855</vt:lpwstr>
  </property>
  <property fmtid="{D5CDD505-2E9C-101B-9397-08002B2CF9AE}" pid="8" name="TemplafyLanguageCode">
    <vt:lpwstr>en-US</vt:lpwstr>
  </property>
  <property fmtid="{D5CDD505-2E9C-101B-9397-08002B2CF9AE}" pid="9" name="TemplafyFromBlank">
    <vt:bool>false</vt:bool>
  </property>
</Properties>
</file>